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 id="2147483709" r:id="rId5"/>
  </p:sldMasterIdLst>
  <p:notesMasterIdLst>
    <p:notesMasterId r:id="rId32"/>
  </p:notesMasterIdLst>
  <p:handoutMasterIdLst>
    <p:handoutMasterId r:id="rId33"/>
  </p:handoutMasterIdLst>
  <p:sldIdLst>
    <p:sldId id="257" r:id="rId6"/>
    <p:sldId id="515" r:id="rId7"/>
    <p:sldId id="483" r:id="rId8"/>
    <p:sldId id="531" r:id="rId9"/>
    <p:sldId id="488" r:id="rId10"/>
    <p:sldId id="520" r:id="rId11"/>
    <p:sldId id="464" r:id="rId12"/>
    <p:sldId id="532" r:id="rId13"/>
    <p:sldId id="521" r:id="rId14"/>
    <p:sldId id="522" r:id="rId15"/>
    <p:sldId id="504" r:id="rId16"/>
    <p:sldId id="506" r:id="rId17"/>
    <p:sldId id="533" r:id="rId18"/>
    <p:sldId id="524" r:id="rId19"/>
    <p:sldId id="526" r:id="rId20"/>
    <p:sldId id="525" r:id="rId21"/>
    <p:sldId id="422" r:id="rId22"/>
    <p:sldId id="527" r:id="rId23"/>
    <p:sldId id="381" r:id="rId24"/>
    <p:sldId id="534" r:id="rId25"/>
    <p:sldId id="529" r:id="rId26"/>
    <p:sldId id="528" r:id="rId27"/>
    <p:sldId id="530" r:id="rId28"/>
    <p:sldId id="503" r:id="rId29"/>
    <p:sldId id="498" r:id="rId30"/>
    <p:sldId id="489" r:id="rId31"/>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0739500-FD9D-C69E-0B47-087DC91B123E}" name="Rebecca Kee" initials="RK" userId="S::rebeccak@knowledgeservices.com::b024d594-ae22-4796-9da4-987efb79e3b3" providerId="AD"/>
  <p188:author id="{FEA4FDAC-A879-6A34-CA10-BA71B46BF223}" name="Mattie Albert" initials="MA" userId="bd2860c4de79cd05" providerId="Windows Live"/>
  <p188:author id="{1898F4AD-0D1D-630A-DB77-8FD1A3F7FF21}" name="Mattie Gullixson" initials="MG" userId="S::mattie_stateramp.org#ext#@knowledgeservices.onmicrosoft.com::d1b413c8-1da1-4e0e-8894-e2211a347fb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rett Nagel" initials="BN" lastIdx="17" clrIdx="0">
    <p:extLst>
      <p:ext uri="{19B8F6BF-5375-455C-9EA6-DF929625EA0E}">
        <p15:presenceInfo xmlns:p15="http://schemas.microsoft.com/office/powerpoint/2012/main" userId="S::brettn@knowledgeservices.com::59df2130-6048-44cd-8912-a028afabaa9c" providerId="AD"/>
      </p:ext>
    </p:extLst>
  </p:cmAuthor>
  <p:cmAuthor id="2" name="Leah McGrath" initials="LM" lastIdx="13" clrIdx="1">
    <p:extLst>
      <p:ext uri="{19B8F6BF-5375-455C-9EA6-DF929625EA0E}">
        <p15:presenceInfo xmlns:p15="http://schemas.microsoft.com/office/powerpoint/2012/main" userId="S::leahm@knowledgeservices.com::74905bde-d5c0-4ac9-8320-0a65085c5f3a" providerId="AD"/>
      </p:ext>
    </p:extLst>
  </p:cmAuthor>
  <p:cmAuthor id="3" name="Joe Bielawski" initials="JB" lastIdx="16" clrIdx="2">
    <p:extLst>
      <p:ext uri="{19B8F6BF-5375-455C-9EA6-DF929625EA0E}">
        <p15:presenceInfo xmlns:p15="http://schemas.microsoft.com/office/powerpoint/2012/main" userId="S::joeb@knowledgeservices.com::0c7b516e-d5e7-4148-a397-5c9096e008b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9DA1"/>
    <a:srgbClr val="1F4D73"/>
    <a:srgbClr val="E3E2DD"/>
    <a:srgbClr val="DBDBDB"/>
    <a:srgbClr val="D9D7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6"/>
  </p:normalViewPr>
  <p:slideViewPr>
    <p:cSldViewPr snapToGrid="0">
      <p:cViewPr varScale="1">
        <p:scale>
          <a:sx n="42" d="100"/>
          <a:sy n="42" d="100"/>
        </p:scale>
        <p:origin x="1134" y="6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8/10/relationships/authors" Target="authors.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501BB8-263C-4C61-ADF2-12394C66A7A9}" type="doc">
      <dgm:prSet loTypeId="urn:microsoft.com/office/officeart/2005/8/layout/default" loCatId="list" qsTypeId="urn:microsoft.com/office/officeart/2005/8/quickstyle/simple2" qsCatId="simple" csTypeId="urn:microsoft.com/office/officeart/2005/8/colors/accent0_2" csCatId="mainScheme" phldr="1"/>
      <dgm:spPr/>
      <dgm:t>
        <a:bodyPr/>
        <a:lstStyle/>
        <a:p>
          <a:endParaRPr lang="en-US"/>
        </a:p>
      </dgm:t>
    </dgm:pt>
    <dgm:pt modelId="{5F375744-EBE9-4132-8293-251F78032F9B}">
      <dgm:prSet/>
      <dgm:spPr/>
      <dgm:t>
        <a:bodyPr/>
        <a:lstStyle/>
        <a:p>
          <a:r>
            <a:rPr lang="en-US" b="1" dirty="0"/>
            <a:t>Service Provider</a:t>
          </a:r>
        </a:p>
      </dgm:t>
    </dgm:pt>
    <dgm:pt modelId="{37BD805B-0C77-4850-9A92-1F09DEAB022E}" type="parTrans" cxnId="{CD2D2173-71D8-405A-BC1C-73F5C2E1C8E4}">
      <dgm:prSet/>
      <dgm:spPr/>
      <dgm:t>
        <a:bodyPr/>
        <a:lstStyle/>
        <a:p>
          <a:endParaRPr lang="en-US"/>
        </a:p>
      </dgm:t>
    </dgm:pt>
    <dgm:pt modelId="{2AB3C13A-6FD5-48DB-8141-7CB74B348927}" type="sibTrans" cxnId="{CD2D2173-71D8-405A-BC1C-73F5C2E1C8E4}">
      <dgm:prSet/>
      <dgm:spPr/>
      <dgm:t>
        <a:bodyPr/>
        <a:lstStyle/>
        <a:p>
          <a:endParaRPr lang="en-US"/>
        </a:p>
      </dgm:t>
    </dgm:pt>
    <dgm:pt modelId="{04B919BD-544A-4ABC-AA44-3483A935ABC1}">
      <dgm:prSet/>
      <dgm:spPr/>
      <dgm:t>
        <a:bodyPr/>
        <a:lstStyle/>
        <a:p>
          <a:r>
            <a:rPr lang="en-US" dirty="0"/>
            <a:t>Provider who utilizes IaaS, PaaS and/or SaaS to process, store and/or transmit data</a:t>
          </a:r>
        </a:p>
      </dgm:t>
    </dgm:pt>
    <dgm:pt modelId="{24180827-E105-4582-B4E2-1D06F4268C20}" type="parTrans" cxnId="{9937B084-4E2D-41B9-9D73-994757AFAE0C}">
      <dgm:prSet/>
      <dgm:spPr/>
      <dgm:t>
        <a:bodyPr/>
        <a:lstStyle/>
        <a:p>
          <a:endParaRPr lang="en-US"/>
        </a:p>
      </dgm:t>
    </dgm:pt>
    <dgm:pt modelId="{0004C8F8-19D3-4A9C-B0B8-5DF7FB65C1E8}" type="sibTrans" cxnId="{9937B084-4E2D-41B9-9D73-994757AFAE0C}">
      <dgm:prSet/>
      <dgm:spPr/>
      <dgm:t>
        <a:bodyPr/>
        <a:lstStyle/>
        <a:p>
          <a:endParaRPr lang="en-US"/>
        </a:p>
      </dgm:t>
    </dgm:pt>
    <dgm:pt modelId="{316B276C-8386-42B0-952E-D3213F14B3BB}">
      <dgm:prSet/>
      <dgm:spPr/>
      <dgm:t>
        <a:bodyPr/>
        <a:lstStyle/>
        <a:p>
          <a:r>
            <a:rPr lang="en-US" b="1" dirty="0"/>
            <a:t>3PAO</a:t>
          </a:r>
        </a:p>
      </dgm:t>
    </dgm:pt>
    <dgm:pt modelId="{460E5C2D-301C-4A6F-B377-E0E77F4905F9}" type="parTrans" cxnId="{FF9D3C94-59D1-4FFE-B03C-627F269EC2BA}">
      <dgm:prSet/>
      <dgm:spPr/>
      <dgm:t>
        <a:bodyPr/>
        <a:lstStyle/>
        <a:p>
          <a:endParaRPr lang="en-US"/>
        </a:p>
      </dgm:t>
    </dgm:pt>
    <dgm:pt modelId="{FC35E316-699A-4D29-919E-CDA5C69CEBF6}" type="sibTrans" cxnId="{FF9D3C94-59D1-4FFE-B03C-627F269EC2BA}">
      <dgm:prSet/>
      <dgm:spPr/>
      <dgm:t>
        <a:bodyPr/>
        <a:lstStyle/>
        <a:p>
          <a:endParaRPr lang="en-US"/>
        </a:p>
      </dgm:t>
    </dgm:pt>
    <dgm:pt modelId="{EE5D8FE2-E38A-4433-B290-A69417FBC516}">
      <dgm:prSet/>
      <dgm:spPr/>
      <dgm:t>
        <a:bodyPr/>
        <a:lstStyle/>
        <a:p>
          <a:pPr rtl="0"/>
          <a:r>
            <a:rPr lang="en-US" dirty="0"/>
            <a:t>Third Party Assessment Organizations</a:t>
          </a:r>
          <a:r>
            <a:rPr lang="en-US" dirty="0">
              <a:latin typeface="Calibri Light" panose="020F0302020204030204"/>
            </a:rPr>
            <a:t> </a:t>
          </a:r>
        </a:p>
      </dgm:t>
    </dgm:pt>
    <dgm:pt modelId="{7D89D183-1F4E-4A47-97B8-BFF4016B2A85}" type="parTrans" cxnId="{A40C41F1-6083-4BD2-A548-BF166A877E5F}">
      <dgm:prSet/>
      <dgm:spPr/>
      <dgm:t>
        <a:bodyPr/>
        <a:lstStyle/>
        <a:p>
          <a:endParaRPr lang="en-US"/>
        </a:p>
      </dgm:t>
    </dgm:pt>
    <dgm:pt modelId="{87B05B2F-2C8E-4818-B886-4220ABA9C801}" type="sibTrans" cxnId="{A40C41F1-6083-4BD2-A548-BF166A877E5F}">
      <dgm:prSet/>
      <dgm:spPr/>
      <dgm:t>
        <a:bodyPr/>
        <a:lstStyle/>
        <a:p>
          <a:endParaRPr lang="en-US"/>
        </a:p>
      </dgm:t>
    </dgm:pt>
    <dgm:pt modelId="{9372241E-19DB-4CDC-9DF1-DB6079C36A38}">
      <dgm:prSet/>
      <dgm:spPr/>
      <dgm:t>
        <a:bodyPr/>
        <a:lstStyle/>
        <a:p>
          <a:r>
            <a:rPr lang="en-US" dirty="0"/>
            <a:t>Conducts audits and assessments</a:t>
          </a:r>
        </a:p>
      </dgm:t>
    </dgm:pt>
    <dgm:pt modelId="{B5485469-1D33-44E3-BD2F-068468E21F02}" type="parTrans" cxnId="{66108C41-ECC2-453E-A8F7-1C64DE7AD39A}">
      <dgm:prSet/>
      <dgm:spPr/>
      <dgm:t>
        <a:bodyPr/>
        <a:lstStyle/>
        <a:p>
          <a:endParaRPr lang="en-US"/>
        </a:p>
      </dgm:t>
    </dgm:pt>
    <dgm:pt modelId="{CB27B530-AFA5-4065-B906-3AFB7DEE0A15}" type="sibTrans" cxnId="{66108C41-ECC2-453E-A8F7-1C64DE7AD39A}">
      <dgm:prSet/>
      <dgm:spPr/>
      <dgm:t>
        <a:bodyPr/>
        <a:lstStyle/>
        <a:p>
          <a:endParaRPr lang="en-US"/>
        </a:p>
      </dgm:t>
    </dgm:pt>
    <dgm:pt modelId="{D4D2864B-7B50-4B49-A323-264047E8BEC5}">
      <dgm:prSet/>
      <dgm:spPr/>
      <dgm:t>
        <a:bodyPr/>
        <a:lstStyle/>
        <a:p>
          <a:r>
            <a:rPr lang="en-US" dirty="0"/>
            <a:t>30+ accredited by FedRAMP</a:t>
          </a:r>
        </a:p>
      </dgm:t>
    </dgm:pt>
    <dgm:pt modelId="{CF1B55A7-BE0F-456A-BF3E-AC1BA1B91997}" type="parTrans" cxnId="{4389FBF8-7B44-45D5-9127-EB57316A8233}">
      <dgm:prSet/>
      <dgm:spPr/>
      <dgm:t>
        <a:bodyPr/>
        <a:lstStyle/>
        <a:p>
          <a:endParaRPr lang="en-US"/>
        </a:p>
      </dgm:t>
    </dgm:pt>
    <dgm:pt modelId="{5FBEBEB5-F364-4297-A99F-F9AB254605A8}" type="sibTrans" cxnId="{4389FBF8-7B44-45D5-9127-EB57316A8233}">
      <dgm:prSet/>
      <dgm:spPr/>
      <dgm:t>
        <a:bodyPr/>
        <a:lstStyle/>
        <a:p>
          <a:endParaRPr lang="en-US"/>
        </a:p>
      </dgm:t>
    </dgm:pt>
    <dgm:pt modelId="{7C92FF65-88EC-465A-A858-77C252855C07}">
      <dgm:prSet/>
      <dgm:spPr/>
      <dgm:t>
        <a:bodyPr/>
        <a:lstStyle/>
        <a:p>
          <a:r>
            <a:rPr lang="en-US" b="1" dirty="0"/>
            <a:t>Security Packages</a:t>
          </a:r>
        </a:p>
      </dgm:t>
    </dgm:pt>
    <dgm:pt modelId="{CDAA8F24-DF63-434F-8DBB-06FC14FC476E}" type="parTrans" cxnId="{F7DEB10B-A7B8-44A1-9713-233EE72E3562}">
      <dgm:prSet/>
      <dgm:spPr/>
      <dgm:t>
        <a:bodyPr/>
        <a:lstStyle/>
        <a:p>
          <a:endParaRPr lang="en-US"/>
        </a:p>
      </dgm:t>
    </dgm:pt>
    <dgm:pt modelId="{6F73C124-BDB6-41DB-AEB9-782F590507D1}" type="sibTrans" cxnId="{F7DEB10B-A7B8-44A1-9713-233EE72E3562}">
      <dgm:prSet/>
      <dgm:spPr/>
      <dgm:t>
        <a:bodyPr/>
        <a:lstStyle/>
        <a:p>
          <a:endParaRPr lang="en-US"/>
        </a:p>
      </dgm:t>
    </dgm:pt>
    <dgm:pt modelId="{664BCD72-1F2D-4B21-A0E0-AA0BBE687E91}">
      <dgm:prSet/>
      <dgm:spPr/>
      <dgm:t>
        <a:bodyPr/>
        <a:lstStyle/>
        <a:p>
          <a:r>
            <a:rPr lang="en-US" dirty="0"/>
            <a:t>Documentation of a cloud system’s security</a:t>
          </a:r>
        </a:p>
      </dgm:t>
    </dgm:pt>
    <dgm:pt modelId="{D638EC6D-FE77-4EF5-B741-E419DDDF3FFA}" type="parTrans" cxnId="{A7FE50F7-F677-467C-A645-322116954F5D}">
      <dgm:prSet/>
      <dgm:spPr/>
      <dgm:t>
        <a:bodyPr/>
        <a:lstStyle/>
        <a:p>
          <a:endParaRPr lang="en-US"/>
        </a:p>
      </dgm:t>
    </dgm:pt>
    <dgm:pt modelId="{08CB2483-C7D2-4A7C-99C2-763987B67798}" type="sibTrans" cxnId="{A7FE50F7-F677-467C-A645-322116954F5D}">
      <dgm:prSet/>
      <dgm:spPr/>
      <dgm:t>
        <a:bodyPr/>
        <a:lstStyle/>
        <a:p>
          <a:endParaRPr lang="en-US"/>
        </a:p>
      </dgm:t>
    </dgm:pt>
    <dgm:pt modelId="{028030AB-C98F-40CB-8791-6E97E005E81E}">
      <dgm:prSet/>
      <dgm:spPr/>
      <dgm:t>
        <a:bodyPr/>
        <a:lstStyle/>
        <a:p>
          <a:pPr rtl="0"/>
          <a:r>
            <a:rPr lang="en-US" b="1" dirty="0"/>
            <a:t>Impact Levels</a:t>
          </a:r>
          <a:r>
            <a:rPr lang="en-US" dirty="0">
              <a:latin typeface="Calibri Light" panose="020F0302020204030204"/>
            </a:rPr>
            <a:t> </a:t>
          </a:r>
          <a:endParaRPr lang="en-US" dirty="0"/>
        </a:p>
      </dgm:t>
    </dgm:pt>
    <dgm:pt modelId="{B98FFC04-295E-42C2-BE78-4259F2019C30}" type="parTrans" cxnId="{1B97423A-9466-453F-B28C-3162EF54B967}">
      <dgm:prSet/>
      <dgm:spPr/>
      <dgm:t>
        <a:bodyPr/>
        <a:lstStyle/>
        <a:p>
          <a:endParaRPr lang="en-US"/>
        </a:p>
      </dgm:t>
    </dgm:pt>
    <dgm:pt modelId="{3E7367A1-5F15-4DE1-9046-71AFEE5814AF}" type="sibTrans" cxnId="{1B97423A-9466-453F-B28C-3162EF54B967}">
      <dgm:prSet/>
      <dgm:spPr/>
      <dgm:t>
        <a:bodyPr/>
        <a:lstStyle/>
        <a:p>
          <a:endParaRPr lang="en-US"/>
        </a:p>
      </dgm:t>
    </dgm:pt>
    <dgm:pt modelId="{678C82D3-F419-4A37-87C0-F9F45C1C3C87}">
      <dgm:prSet/>
      <dgm:spPr/>
      <dgm:t>
        <a:bodyPr/>
        <a:lstStyle/>
        <a:p>
          <a:r>
            <a:rPr lang="en-US" dirty="0"/>
            <a:t>Based on sensitivity of data and criticality of system</a:t>
          </a:r>
        </a:p>
      </dgm:t>
    </dgm:pt>
    <dgm:pt modelId="{B5436CFE-9DD0-4C01-82CD-9185E3C725DB}" type="parTrans" cxnId="{E2B99EB8-DBE5-4588-AFF4-93D165A73215}">
      <dgm:prSet/>
      <dgm:spPr/>
      <dgm:t>
        <a:bodyPr/>
        <a:lstStyle/>
        <a:p>
          <a:endParaRPr lang="en-US"/>
        </a:p>
      </dgm:t>
    </dgm:pt>
    <dgm:pt modelId="{C6C021AD-5288-4904-85CE-E8D85E859702}" type="sibTrans" cxnId="{E2B99EB8-DBE5-4588-AFF4-93D165A73215}">
      <dgm:prSet/>
      <dgm:spPr/>
      <dgm:t>
        <a:bodyPr/>
        <a:lstStyle/>
        <a:p>
          <a:endParaRPr lang="en-US"/>
        </a:p>
      </dgm:t>
    </dgm:pt>
    <dgm:pt modelId="{C53633F6-80A8-40D1-B51E-DEE216B5ACE7}">
      <dgm:prSet/>
      <dgm:spPr/>
      <dgm:t>
        <a:bodyPr/>
        <a:lstStyle/>
        <a:p>
          <a:r>
            <a:rPr lang="en-US" dirty="0"/>
            <a:t>Aligned with FedRAMP and NIST 800-53 Rev. 4</a:t>
          </a:r>
        </a:p>
      </dgm:t>
    </dgm:pt>
    <dgm:pt modelId="{495C78F3-2258-41F1-86CB-DDFE7270FB33}" type="parTrans" cxnId="{9A0993F0-499D-4E8C-AD42-AA55036EF5C7}">
      <dgm:prSet/>
      <dgm:spPr/>
      <dgm:t>
        <a:bodyPr/>
        <a:lstStyle/>
        <a:p>
          <a:endParaRPr lang="en-US"/>
        </a:p>
      </dgm:t>
    </dgm:pt>
    <dgm:pt modelId="{C3B33A88-3F89-401E-8A3E-520E58D6588F}" type="sibTrans" cxnId="{9A0993F0-499D-4E8C-AD42-AA55036EF5C7}">
      <dgm:prSet/>
      <dgm:spPr/>
      <dgm:t>
        <a:bodyPr/>
        <a:lstStyle/>
        <a:p>
          <a:endParaRPr lang="en-US"/>
        </a:p>
      </dgm:t>
    </dgm:pt>
    <dgm:pt modelId="{C96C27CE-8199-4802-945F-101B34AF2CE4}">
      <dgm:prSet/>
      <dgm:spPr/>
      <dgm:t>
        <a:bodyPr/>
        <a:lstStyle/>
        <a:p>
          <a:r>
            <a:rPr lang="en-US" b="1" dirty="0"/>
            <a:t>Security Status</a:t>
          </a:r>
        </a:p>
      </dgm:t>
    </dgm:pt>
    <dgm:pt modelId="{FEC2DF48-E9BC-4BA7-9258-B9F4FA0CEF04}" type="parTrans" cxnId="{A8A2A339-3D83-4602-9641-678AC15F10B5}">
      <dgm:prSet/>
      <dgm:spPr/>
      <dgm:t>
        <a:bodyPr/>
        <a:lstStyle/>
        <a:p>
          <a:endParaRPr lang="en-US"/>
        </a:p>
      </dgm:t>
    </dgm:pt>
    <dgm:pt modelId="{707DB128-4DF5-42EE-BD9F-25E22260EF1B}" type="sibTrans" cxnId="{A8A2A339-3D83-4602-9641-678AC15F10B5}">
      <dgm:prSet/>
      <dgm:spPr/>
      <dgm:t>
        <a:bodyPr/>
        <a:lstStyle/>
        <a:p>
          <a:endParaRPr lang="en-US"/>
        </a:p>
      </dgm:t>
    </dgm:pt>
    <dgm:pt modelId="{DA9AF5E9-4BC9-4209-B50A-D18763B4ECA0}">
      <dgm:prSet/>
      <dgm:spPr/>
      <dgm:t>
        <a:bodyPr/>
        <a:lstStyle/>
        <a:p>
          <a:pPr rtl="0"/>
          <a:r>
            <a:rPr lang="en-US" dirty="0">
              <a:latin typeface="Calibri Light" panose="020F0302020204030204"/>
            </a:rPr>
            <a:t> </a:t>
          </a:r>
          <a:r>
            <a:rPr lang="en-US" dirty="0"/>
            <a:t>Status of security authorization</a:t>
          </a:r>
        </a:p>
      </dgm:t>
    </dgm:pt>
    <dgm:pt modelId="{076BFBFE-0896-46E5-AE18-37A762587358}" type="parTrans" cxnId="{B9C8EFE9-41A4-415E-8584-4444E9DE59FB}">
      <dgm:prSet/>
      <dgm:spPr/>
      <dgm:t>
        <a:bodyPr/>
        <a:lstStyle/>
        <a:p>
          <a:endParaRPr lang="en-US"/>
        </a:p>
      </dgm:t>
    </dgm:pt>
    <dgm:pt modelId="{B3E5F01A-5615-4ED2-A1FB-0076777CCD83}" type="sibTrans" cxnId="{B9C8EFE9-41A4-415E-8584-4444E9DE59FB}">
      <dgm:prSet/>
      <dgm:spPr/>
      <dgm:t>
        <a:bodyPr/>
        <a:lstStyle/>
        <a:p>
          <a:endParaRPr lang="en-US"/>
        </a:p>
      </dgm:t>
    </dgm:pt>
    <dgm:pt modelId="{6E3C9076-539A-4C4A-AD8E-CB8004197496}">
      <dgm:prSet/>
      <dgm:spPr/>
      <dgm:t>
        <a:bodyPr/>
        <a:lstStyle/>
        <a:p>
          <a:pPr rtl="0"/>
          <a:r>
            <a:rPr lang="en-US" dirty="0">
              <a:latin typeface="Calibri Light" panose="020F0302020204030204"/>
            </a:rPr>
            <a:t> </a:t>
          </a:r>
          <a:r>
            <a:rPr lang="en-US" dirty="0"/>
            <a:t>Milestone statuses: Ready, Provisional and Authorized</a:t>
          </a:r>
        </a:p>
      </dgm:t>
    </dgm:pt>
    <dgm:pt modelId="{2BF610D0-A6EF-4A56-8D3C-25349C3C6BA9}" type="parTrans" cxnId="{F2270B39-52B0-4007-9884-B6CC17893CDF}">
      <dgm:prSet/>
      <dgm:spPr/>
      <dgm:t>
        <a:bodyPr/>
        <a:lstStyle/>
        <a:p>
          <a:endParaRPr lang="en-US"/>
        </a:p>
      </dgm:t>
    </dgm:pt>
    <dgm:pt modelId="{2057AB07-9630-43AB-A619-1216BEEC58E7}" type="sibTrans" cxnId="{F2270B39-52B0-4007-9884-B6CC17893CDF}">
      <dgm:prSet/>
      <dgm:spPr/>
      <dgm:t>
        <a:bodyPr/>
        <a:lstStyle/>
        <a:p>
          <a:endParaRPr lang="en-US"/>
        </a:p>
      </dgm:t>
    </dgm:pt>
    <dgm:pt modelId="{381D7A9B-CB0F-49D8-9717-4693D6300526}">
      <dgm:prSet/>
      <dgm:spPr/>
      <dgm:t>
        <a:bodyPr/>
        <a:lstStyle/>
        <a:p>
          <a:r>
            <a:rPr lang="en-US" b="1" dirty="0"/>
            <a:t>PMO</a:t>
          </a:r>
        </a:p>
      </dgm:t>
    </dgm:pt>
    <dgm:pt modelId="{F62FC974-3C6E-4239-A05B-4EC89DCD8603}" type="parTrans" cxnId="{085024F1-D4DE-4D4D-8FE0-821737DCA84C}">
      <dgm:prSet/>
      <dgm:spPr/>
      <dgm:t>
        <a:bodyPr/>
        <a:lstStyle/>
        <a:p>
          <a:endParaRPr lang="en-US"/>
        </a:p>
      </dgm:t>
    </dgm:pt>
    <dgm:pt modelId="{8874BC98-E3A8-4492-9338-C66D78C9B2B8}" type="sibTrans" cxnId="{085024F1-D4DE-4D4D-8FE0-821737DCA84C}">
      <dgm:prSet/>
      <dgm:spPr/>
      <dgm:t>
        <a:bodyPr/>
        <a:lstStyle/>
        <a:p>
          <a:endParaRPr lang="en-US"/>
        </a:p>
      </dgm:t>
    </dgm:pt>
    <dgm:pt modelId="{F391C83F-4FC5-4E9C-AAB8-554E013C6CCF}">
      <dgm:prSet/>
      <dgm:spPr/>
      <dgm:t>
        <a:bodyPr/>
        <a:lstStyle/>
        <a:p>
          <a:r>
            <a:rPr lang="en-US" dirty="0"/>
            <a:t>Program Management Office</a:t>
          </a:r>
        </a:p>
      </dgm:t>
    </dgm:pt>
    <dgm:pt modelId="{0ADA0903-74C1-489C-87D0-B9432B0D58B2}" type="parTrans" cxnId="{49A637FE-2122-468C-B7A3-0017A115058A}">
      <dgm:prSet/>
      <dgm:spPr/>
      <dgm:t>
        <a:bodyPr/>
        <a:lstStyle/>
        <a:p>
          <a:endParaRPr lang="en-US"/>
        </a:p>
      </dgm:t>
    </dgm:pt>
    <dgm:pt modelId="{6A2BDFE0-A730-479A-8893-AE3B2C6E60E0}" type="sibTrans" cxnId="{49A637FE-2122-468C-B7A3-0017A115058A}">
      <dgm:prSet/>
      <dgm:spPr/>
      <dgm:t>
        <a:bodyPr/>
        <a:lstStyle/>
        <a:p>
          <a:endParaRPr lang="en-US"/>
        </a:p>
      </dgm:t>
    </dgm:pt>
    <dgm:pt modelId="{634FED7D-B311-4BB9-8482-5869DEF4BB5F}">
      <dgm:prSet/>
      <dgm:spPr/>
      <dgm:t>
        <a:bodyPr/>
        <a:lstStyle/>
        <a:p>
          <a:r>
            <a:rPr lang="en-US" dirty="0"/>
            <a:t>Reviews 3PAO audits and recommends security status based on board-adopted policies</a:t>
          </a:r>
        </a:p>
      </dgm:t>
    </dgm:pt>
    <dgm:pt modelId="{4B65B073-1D79-42FF-B092-1557E3E726E3}" type="parTrans" cxnId="{F355FE40-8B57-416A-9887-BE5E42766DB8}">
      <dgm:prSet/>
      <dgm:spPr/>
      <dgm:t>
        <a:bodyPr/>
        <a:lstStyle/>
        <a:p>
          <a:endParaRPr lang="en-US"/>
        </a:p>
      </dgm:t>
    </dgm:pt>
    <dgm:pt modelId="{A9C0973C-3FC9-4944-BCBE-9B8ED9A58E3D}" type="sibTrans" cxnId="{F355FE40-8B57-416A-9887-BE5E42766DB8}">
      <dgm:prSet/>
      <dgm:spPr/>
      <dgm:t>
        <a:bodyPr/>
        <a:lstStyle/>
        <a:p>
          <a:endParaRPr lang="en-US"/>
        </a:p>
      </dgm:t>
    </dgm:pt>
    <dgm:pt modelId="{BD520161-42F8-432E-9CA1-25B02FF2AAF7}">
      <dgm:prSet/>
      <dgm:spPr/>
      <dgm:t>
        <a:bodyPr/>
        <a:lstStyle/>
        <a:p>
          <a:pPr rtl="0"/>
          <a:r>
            <a:rPr lang="en-US" b="1" dirty="0"/>
            <a:t>Authorized Product List</a:t>
          </a:r>
          <a:r>
            <a:rPr lang="en-US" b="1" dirty="0">
              <a:latin typeface="Calibri Light" panose="020F0302020204030204"/>
            </a:rPr>
            <a:t> (APL)</a:t>
          </a:r>
          <a:endParaRPr lang="en-US" b="1" dirty="0"/>
        </a:p>
      </dgm:t>
    </dgm:pt>
    <dgm:pt modelId="{5213A920-097B-4ABA-A0B0-561E0E23D0A5}" type="parTrans" cxnId="{8AFB486E-4951-44CE-B46D-DF0D41332EB4}">
      <dgm:prSet/>
      <dgm:spPr/>
      <dgm:t>
        <a:bodyPr/>
        <a:lstStyle/>
        <a:p>
          <a:endParaRPr lang="en-US"/>
        </a:p>
      </dgm:t>
    </dgm:pt>
    <dgm:pt modelId="{86403367-0690-44AB-9D7B-1836C4DC5279}" type="sibTrans" cxnId="{8AFB486E-4951-44CE-B46D-DF0D41332EB4}">
      <dgm:prSet/>
      <dgm:spPr/>
      <dgm:t>
        <a:bodyPr/>
        <a:lstStyle/>
        <a:p>
          <a:endParaRPr lang="en-US"/>
        </a:p>
      </dgm:t>
    </dgm:pt>
    <dgm:pt modelId="{4D5304FF-C3DB-4287-9112-72D633104082}">
      <dgm:prSet/>
      <dgm:spPr/>
      <dgm:t>
        <a:bodyPr/>
        <a:lstStyle/>
        <a:p>
          <a:r>
            <a:rPr lang="en-US" dirty="0"/>
            <a:t>Directory of providers’ offerings with </a:t>
          </a:r>
          <a:r>
            <a:rPr lang="en-US" dirty="0" err="1"/>
            <a:t>StateRAMP</a:t>
          </a:r>
          <a:r>
            <a:rPr lang="en-US" dirty="0"/>
            <a:t> Security Status</a:t>
          </a:r>
        </a:p>
      </dgm:t>
    </dgm:pt>
    <dgm:pt modelId="{EEA73B76-8F01-42FF-B062-FB695CBD3EA4}" type="parTrans" cxnId="{BE0F67B5-35D2-4429-A8B8-7FD46E8C11C7}">
      <dgm:prSet/>
      <dgm:spPr/>
      <dgm:t>
        <a:bodyPr/>
        <a:lstStyle/>
        <a:p>
          <a:endParaRPr lang="en-US"/>
        </a:p>
      </dgm:t>
    </dgm:pt>
    <dgm:pt modelId="{48B90353-126F-4975-9AC2-9B8F651077AC}" type="sibTrans" cxnId="{BE0F67B5-35D2-4429-A8B8-7FD46E8C11C7}">
      <dgm:prSet/>
      <dgm:spPr/>
      <dgm:t>
        <a:bodyPr/>
        <a:lstStyle/>
        <a:p>
          <a:endParaRPr lang="en-US"/>
        </a:p>
      </dgm:t>
    </dgm:pt>
    <dgm:pt modelId="{D9A8D14D-2D77-49C2-B9B3-21D5D0213076}">
      <dgm:prSet/>
      <dgm:spPr/>
      <dgm:t>
        <a:bodyPr/>
        <a:lstStyle/>
        <a:p>
          <a:r>
            <a:rPr lang="en-US" dirty="0"/>
            <a:t>Fast track process for FedRAMP approved offerings</a:t>
          </a:r>
        </a:p>
      </dgm:t>
    </dgm:pt>
    <dgm:pt modelId="{5583AAAE-0B12-4DEC-B9D4-B7AA3F47274D}" type="parTrans" cxnId="{2C2B82D3-6922-4B8B-BD72-9698B7C5D114}">
      <dgm:prSet/>
      <dgm:spPr/>
      <dgm:t>
        <a:bodyPr/>
        <a:lstStyle/>
        <a:p>
          <a:endParaRPr lang="en-US"/>
        </a:p>
      </dgm:t>
    </dgm:pt>
    <dgm:pt modelId="{3C24E0B6-9FF1-49C6-9AD3-4CE0AFA294EC}" type="sibTrans" cxnId="{2C2B82D3-6922-4B8B-BD72-9698B7C5D114}">
      <dgm:prSet/>
      <dgm:spPr/>
      <dgm:t>
        <a:bodyPr/>
        <a:lstStyle/>
        <a:p>
          <a:endParaRPr lang="en-US"/>
        </a:p>
      </dgm:t>
    </dgm:pt>
    <dgm:pt modelId="{6F832E15-61D4-4D44-B286-E7486BD71B64}" type="pres">
      <dgm:prSet presAssocID="{7B501BB8-263C-4C61-ADF2-12394C66A7A9}" presName="diagram" presStyleCnt="0">
        <dgm:presLayoutVars>
          <dgm:dir/>
          <dgm:resizeHandles val="exact"/>
        </dgm:presLayoutVars>
      </dgm:prSet>
      <dgm:spPr/>
    </dgm:pt>
    <dgm:pt modelId="{03B85442-B2FD-467B-AC1F-5851FB0239AD}" type="pres">
      <dgm:prSet presAssocID="{5F375744-EBE9-4132-8293-251F78032F9B}" presName="node" presStyleLbl="node1" presStyleIdx="0" presStyleCnt="7">
        <dgm:presLayoutVars>
          <dgm:bulletEnabled val="1"/>
        </dgm:presLayoutVars>
      </dgm:prSet>
      <dgm:spPr/>
    </dgm:pt>
    <dgm:pt modelId="{6ACCF7DA-BA88-4CF5-A303-BA70C93697A5}" type="pres">
      <dgm:prSet presAssocID="{2AB3C13A-6FD5-48DB-8141-7CB74B348927}" presName="sibTrans" presStyleCnt="0"/>
      <dgm:spPr/>
    </dgm:pt>
    <dgm:pt modelId="{6E963CAC-AD8D-4A2B-8701-7012994AF49E}" type="pres">
      <dgm:prSet presAssocID="{316B276C-8386-42B0-952E-D3213F14B3BB}" presName="node" presStyleLbl="node1" presStyleIdx="1" presStyleCnt="7">
        <dgm:presLayoutVars>
          <dgm:bulletEnabled val="1"/>
        </dgm:presLayoutVars>
      </dgm:prSet>
      <dgm:spPr/>
    </dgm:pt>
    <dgm:pt modelId="{0E59D1AA-F3EC-4F82-BE6A-7D73C8BEF097}" type="pres">
      <dgm:prSet presAssocID="{FC35E316-699A-4D29-919E-CDA5C69CEBF6}" presName="sibTrans" presStyleCnt="0"/>
      <dgm:spPr/>
    </dgm:pt>
    <dgm:pt modelId="{999F58AC-D0A9-4829-A58C-9833677EAC42}" type="pres">
      <dgm:prSet presAssocID="{7C92FF65-88EC-465A-A858-77C252855C07}" presName="node" presStyleLbl="node1" presStyleIdx="2" presStyleCnt="7">
        <dgm:presLayoutVars>
          <dgm:bulletEnabled val="1"/>
        </dgm:presLayoutVars>
      </dgm:prSet>
      <dgm:spPr/>
    </dgm:pt>
    <dgm:pt modelId="{781F73E0-FEF2-4544-874E-F1E0EB4B4CBA}" type="pres">
      <dgm:prSet presAssocID="{6F73C124-BDB6-41DB-AEB9-782F590507D1}" presName="sibTrans" presStyleCnt="0"/>
      <dgm:spPr/>
    </dgm:pt>
    <dgm:pt modelId="{49C9849F-5416-44A2-8DFA-DF051F258642}" type="pres">
      <dgm:prSet presAssocID="{028030AB-C98F-40CB-8791-6E97E005E81E}" presName="node" presStyleLbl="node1" presStyleIdx="3" presStyleCnt="7">
        <dgm:presLayoutVars>
          <dgm:bulletEnabled val="1"/>
        </dgm:presLayoutVars>
      </dgm:prSet>
      <dgm:spPr/>
    </dgm:pt>
    <dgm:pt modelId="{80A774C2-BBF5-4A05-A47E-A4FF0743DF28}" type="pres">
      <dgm:prSet presAssocID="{3E7367A1-5F15-4DE1-9046-71AFEE5814AF}" presName="sibTrans" presStyleCnt="0"/>
      <dgm:spPr/>
    </dgm:pt>
    <dgm:pt modelId="{C2BC62AD-59BA-4896-9A7D-2627DAB9F939}" type="pres">
      <dgm:prSet presAssocID="{C96C27CE-8199-4802-945F-101B34AF2CE4}" presName="node" presStyleLbl="node1" presStyleIdx="4" presStyleCnt="7">
        <dgm:presLayoutVars>
          <dgm:bulletEnabled val="1"/>
        </dgm:presLayoutVars>
      </dgm:prSet>
      <dgm:spPr/>
    </dgm:pt>
    <dgm:pt modelId="{DD4E8062-E77A-4BBB-A352-7243A1A1CC72}" type="pres">
      <dgm:prSet presAssocID="{707DB128-4DF5-42EE-BD9F-25E22260EF1B}" presName="sibTrans" presStyleCnt="0"/>
      <dgm:spPr/>
    </dgm:pt>
    <dgm:pt modelId="{757A7828-D749-440D-8512-EBB231E5534D}" type="pres">
      <dgm:prSet presAssocID="{381D7A9B-CB0F-49D8-9717-4693D6300526}" presName="node" presStyleLbl="node1" presStyleIdx="5" presStyleCnt="7">
        <dgm:presLayoutVars>
          <dgm:bulletEnabled val="1"/>
        </dgm:presLayoutVars>
      </dgm:prSet>
      <dgm:spPr/>
    </dgm:pt>
    <dgm:pt modelId="{4B915DC3-CC84-4A0F-AF4B-F4DB13702D60}" type="pres">
      <dgm:prSet presAssocID="{8874BC98-E3A8-4492-9338-C66D78C9B2B8}" presName="sibTrans" presStyleCnt="0"/>
      <dgm:spPr/>
    </dgm:pt>
    <dgm:pt modelId="{341CDC29-C556-4DBA-B9E4-C6AE7A3ED5CA}" type="pres">
      <dgm:prSet presAssocID="{BD520161-42F8-432E-9CA1-25B02FF2AAF7}" presName="node" presStyleLbl="node1" presStyleIdx="6" presStyleCnt="7">
        <dgm:presLayoutVars>
          <dgm:bulletEnabled val="1"/>
        </dgm:presLayoutVars>
      </dgm:prSet>
      <dgm:spPr/>
    </dgm:pt>
  </dgm:ptLst>
  <dgm:cxnLst>
    <dgm:cxn modelId="{F7DEB10B-A7B8-44A1-9713-233EE72E3562}" srcId="{7B501BB8-263C-4C61-ADF2-12394C66A7A9}" destId="{7C92FF65-88EC-465A-A858-77C252855C07}" srcOrd="2" destOrd="0" parTransId="{CDAA8F24-DF63-434F-8DBB-06FC14FC476E}" sibTransId="{6F73C124-BDB6-41DB-AEB9-782F590507D1}"/>
    <dgm:cxn modelId="{72C30B11-7081-42AC-8249-41B8276592FE}" type="presOf" srcId="{C53633F6-80A8-40D1-B51E-DEE216B5ACE7}" destId="{49C9849F-5416-44A2-8DFA-DF051F258642}" srcOrd="0" destOrd="2" presId="urn:microsoft.com/office/officeart/2005/8/layout/default"/>
    <dgm:cxn modelId="{6189DB15-8CA7-4772-8EE9-0170FE9BE843}" type="presOf" srcId="{6E3C9076-539A-4C4A-AD8E-CB8004197496}" destId="{C2BC62AD-59BA-4896-9A7D-2627DAB9F939}" srcOrd="0" destOrd="2" presId="urn:microsoft.com/office/officeart/2005/8/layout/default"/>
    <dgm:cxn modelId="{D3E03220-7D9B-47D9-ABE7-012D748AF21F}" type="presOf" srcId="{381D7A9B-CB0F-49D8-9717-4693D6300526}" destId="{757A7828-D749-440D-8512-EBB231E5534D}" srcOrd="0" destOrd="0" presId="urn:microsoft.com/office/officeart/2005/8/layout/default"/>
    <dgm:cxn modelId="{F9202834-A721-4161-AB27-73E1DB503497}" type="presOf" srcId="{C96C27CE-8199-4802-945F-101B34AF2CE4}" destId="{C2BC62AD-59BA-4896-9A7D-2627DAB9F939}" srcOrd="0" destOrd="0" presId="urn:microsoft.com/office/officeart/2005/8/layout/default"/>
    <dgm:cxn modelId="{F2270B39-52B0-4007-9884-B6CC17893CDF}" srcId="{C96C27CE-8199-4802-945F-101B34AF2CE4}" destId="{6E3C9076-539A-4C4A-AD8E-CB8004197496}" srcOrd="1" destOrd="0" parTransId="{2BF610D0-A6EF-4A56-8D3C-25349C3C6BA9}" sibTransId="{2057AB07-9630-43AB-A619-1216BEEC58E7}"/>
    <dgm:cxn modelId="{A8A2A339-3D83-4602-9641-678AC15F10B5}" srcId="{7B501BB8-263C-4C61-ADF2-12394C66A7A9}" destId="{C96C27CE-8199-4802-945F-101B34AF2CE4}" srcOrd="4" destOrd="0" parTransId="{FEC2DF48-E9BC-4BA7-9258-B9F4FA0CEF04}" sibTransId="{707DB128-4DF5-42EE-BD9F-25E22260EF1B}"/>
    <dgm:cxn modelId="{1B97423A-9466-453F-B28C-3162EF54B967}" srcId="{7B501BB8-263C-4C61-ADF2-12394C66A7A9}" destId="{028030AB-C98F-40CB-8791-6E97E005E81E}" srcOrd="3" destOrd="0" parTransId="{B98FFC04-295E-42C2-BE78-4259F2019C30}" sibTransId="{3E7367A1-5F15-4DE1-9046-71AFEE5814AF}"/>
    <dgm:cxn modelId="{B338B23E-AFFD-49B9-A751-5456C2F0C092}" type="presOf" srcId="{04B919BD-544A-4ABC-AA44-3483A935ABC1}" destId="{03B85442-B2FD-467B-AC1F-5851FB0239AD}" srcOrd="0" destOrd="1" presId="urn:microsoft.com/office/officeart/2005/8/layout/default"/>
    <dgm:cxn modelId="{F355FE40-8B57-416A-9887-BE5E42766DB8}" srcId="{381D7A9B-CB0F-49D8-9717-4693D6300526}" destId="{634FED7D-B311-4BB9-8482-5869DEF4BB5F}" srcOrd="1" destOrd="0" parTransId="{4B65B073-1D79-42FF-B092-1557E3E726E3}" sibTransId="{A9C0973C-3FC9-4944-BCBE-9B8ED9A58E3D}"/>
    <dgm:cxn modelId="{66108C41-ECC2-453E-A8F7-1C64DE7AD39A}" srcId="{316B276C-8386-42B0-952E-D3213F14B3BB}" destId="{9372241E-19DB-4CDC-9DF1-DB6079C36A38}" srcOrd="1" destOrd="0" parTransId="{B5485469-1D33-44E3-BD2F-068468E21F02}" sibTransId="{CB27B530-AFA5-4065-B906-3AFB7DEE0A15}"/>
    <dgm:cxn modelId="{5A70B141-2191-40C0-AF38-B7274C08DFE2}" type="presOf" srcId="{BD520161-42F8-432E-9CA1-25B02FF2AAF7}" destId="{341CDC29-C556-4DBA-B9E4-C6AE7A3ED5CA}" srcOrd="0" destOrd="0" presId="urn:microsoft.com/office/officeart/2005/8/layout/default"/>
    <dgm:cxn modelId="{4B8B0C43-5749-4FFC-95FA-460AFBAFC8BC}" type="presOf" srcId="{664BCD72-1F2D-4B21-A0E0-AA0BBE687E91}" destId="{999F58AC-D0A9-4829-A58C-9833677EAC42}" srcOrd="0" destOrd="1" presId="urn:microsoft.com/office/officeart/2005/8/layout/default"/>
    <dgm:cxn modelId="{855F2749-0041-4596-A02A-3A6533BE4FC8}" type="presOf" srcId="{EE5D8FE2-E38A-4433-B290-A69417FBC516}" destId="{6E963CAC-AD8D-4A2B-8701-7012994AF49E}" srcOrd="0" destOrd="1" presId="urn:microsoft.com/office/officeart/2005/8/layout/default"/>
    <dgm:cxn modelId="{8FC80A6D-B8EE-41DE-BC72-2F8C0F73FACE}" type="presOf" srcId="{7B501BB8-263C-4C61-ADF2-12394C66A7A9}" destId="{6F832E15-61D4-4D44-B286-E7486BD71B64}" srcOrd="0" destOrd="0" presId="urn:microsoft.com/office/officeart/2005/8/layout/default"/>
    <dgm:cxn modelId="{8AFB486E-4951-44CE-B46D-DF0D41332EB4}" srcId="{7B501BB8-263C-4C61-ADF2-12394C66A7A9}" destId="{BD520161-42F8-432E-9CA1-25B02FF2AAF7}" srcOrd="6" destOrd="0" parTransId="{5213A920-097B-4ABA-A0B0-561E0E23D0A5}" sibTransId="{86403367-0690-44AB-9D7B-1836C4DC5279}"/>
    <dgm:cxn modelId="{CD2D2173-71D8-405A-BC1C-73F5C2E1C8E4}" srcId="{7B501BB8-263C-4C61-ADF2-12394C66A7A9}" destId="{5F375744-EBE9-4132-8293-251F78032F9B}" srcOrd="0" destOrd="0" parTransId="{37BD805B-0C77-4850-9A92-1F09DEAB022E}" sibTransId="{2AB3C13A-6FD5-48DB-8141-7CB74B348927}"/>
    <dgm:cxn modelId="{0A2BC375-688B-4323-A1AB-EA4027F0012E}" type="presOf" srcId="{634FED7D-B311-4BB9-8482-5869DEF4BB5F}" destId="{757A7828-D749-440D-8512-EBB231E5534D}" srcOrd="0" destOrd="2" presId="urn:microsoft.com/office/officeart/2005/8/layout/default"/>
    <dgm:cxn modelId="{E480D359-962B-402E-BEEB-80B3D04B73ED}" type="presOf" srcId="{F391C83F-4FC5-4E9C-AAB8-554E013C6CCF}" destId="{757A7828-D749-440D-8512-EBB231E5534D}" srcOrd="0" destOrd="1" presId="urn:microsoft.com/office/officeart/2005/8/layout/default"/>
    <dgm:cxn modelId="{9937B084-4E2D-41B9-9D73-994757AFAE0C}" srcId="{5F375744-EBE9-4132-8293-251F78032F9B}" destId="{04B919BD-544A-4ABC-AA44-3483A935ABC1}" srcOrd="0" destOrd="0" parTransId="{24180827-E105-4582-B4E2-1D06F4268C20}" sibTransId="{0004C8F8-19D3-4A9C-B0B8-5DF7FB65C1E8}"/>
    <dgm:cxn modelId="{FF9D3C94-59D1-4FFE-B03C-627F269EC2BA}" srcId="{7B501BB8-263C-4C61-ADF2-12394C66A7A9}" destId="{316B276C-8386-42B0-952E-D3213F14B3BB}" srcOrd="1" destOrd="0" parTransId="{460E5C2D-301C-4A6F-B377-E0E77F4905F9}" sibTransId="{FC35E316-699A-4D29-919E-CDA5C69CEBF6}"/>
    <dgm:cxn modelId="{A7A8E999-0D36-4079-B26F-A71740005530}" type="presOf" srcId="{316B276C-8386-42B0-952E-D3213F14B3BB}" destId="{6E963CAC-AD8D-4A2B-8701-7012994AF49E}" srcOrd="0" destOrd="0" presId="urn:microsoft.com/office/officeart/2005/8/layout/default"/>
    <dgm:cxn modelId="{18639E9E-7BBB-4450-B895-564975FB644D}" type="presOf" srcId="{678C82D3-F419-4A37-87C0-F9F45C1C3C87}" destId="{49C9849F-5416-44A2-8DFA-DF051F258642}" srcOrd="0" destOrd="1" presId="urn:microsoft.com/office/officeart/2005/8/layout/default"/>
    <dgm:cxn modelId="{BE0F67B5-35D2-4429-A8B8-7FD46E8C11C7}" srcId="{BD520161-42F8-432E-9CA1-25B02FF2AAF7}" destId="{4D5304FF-C3DB-4287-9112-72D633104082}" srcOrd="0" destOrd="0" parTransId="{EEA73B76-8F01-42FF-B062-FB695CBD3EA4}" sibTransId="{48B90353-126F-4975-9AC2-9B8F651077AC}"/>
    <dgm:cxn modelId="{E2B99EB8-DBE5-4588-AFF4-93D165A73215}" srcId="{028030AB-C98F-40CB-8791-6E97E005E81E}" destId="{678C82D3-F419-4A37-87C0-F9F45C1C3C87}" srcOrd="0" destOrd="0" parTransId="{B5436CFE-9DD0-4C01-82CD-9185E3C725DB}" sibTransId="{C6C021AD-5288-4904-85CE-E8D85E859702}"/>
    <dgm:cxn modelId="{88104AC3-1088-4D7C-A9B3-4AAE3CE907B9}" type="presOf" srcId="{DA9AF5E9-4BC9-4209-B50A-D18763B4ECA0}" destId="{C2BC62AD-59BA-4896-9A7D-2627DAB9F939}" srcOrd="0" destOrd="1" presId="urn:microsoft.com/office/officeart/2005/8/layout/default"/>
    <dgm:cxn modelId="{1EDE57C3-7DEA-4453-A4C1-A3E755A733C7}" type="presOf" srcId="{9372241E-19DB-4CDC-9DF1-DB6079C36A38}" destId="{6E963CAC-AD8D-4A2B-8701-7012994AF49E}" srcOrd="0" destOrd="2" presId="urn:microsoft.com/office/officeart/2005/8/layout/default"/>
    <dgm:cxn modelId="{0E6151C5-AEFC-45EE-B79D-203765E5C6BA}" type="presOf" srcId="{4D5304FF-C3DB-4287-9112-72D633104082}" destId="{341CDC29-C556-4DBA-B9E4-C6AE7A3ED5CA}" srcOrd="0" destOrd="1" presId="urn:microsoft.com/office/officeart/2005/8/layout/default"/>
    <dgm:cxn modelId="{D9B365C6-7F44-4D6C-B0B1-31DCCF9F651B}" type="presOf" srcId="{028030AB-C98F-40CB-8791-6E97E005E81E}" destId="{49C9849F-5416-44A2-8DFA-DF051F258642}" srcOrd="0" destOrd="0" presId="urn:microsoft.com/office/officeart/2005/8/layout/default"/>
    <dgm:cxn modelId="{4E4A99CC-BA0E-4AB9-AA2B-4B5834DEBD0B}" type="presOf" srcId="{D4D2864B-7B50-4B49-A323-264047E8BEC5}" destId="{6E963CAC-AD8D-4A2B-8701-7012994AF49E}" srcOrd="0" destOrd="3" presId="urn:microsoft.com/office/officeart/2005/8/layout/default"/>
    <dgm:cxn modelId="{2C2B82D3-6922-4B8B-BD72-9698B7C5D114}" srcId="{BD520161-42F8-432E-9CA1-25B02FF2AAF7}" destId="{D9A8D14D-2D77-49C2-B9B3-21D5D0213076}" srcOrd="1" destOrd="0" parTransId="{5583AAAE-0B12-4DEC-B9D4-B7AA3F47274D}" sibTransId="{3C24E0B6-9FF1-49C6-9AD3-4CE0AFA294EC}"/>
    <dgm:cxn modelId="{3495EBD3-C364-485D-854C-B75AD588A1E9}" type="presOf" srcId="{7C92FF65-88EC-465A-A858-77C252855C07}" destId="{999F58AC-D0A9-4829-A58C-9833677EAC42}" srcOrd="0" destOrd="0" presId="urn:microsoft.com/office/officeart/2005/8/layout/default"/>
    <dgm:cxn modelId="{8771F8DA-05C4-4949-8BE6-8B3CFA6ECCF4}" type="presOf" srcId="{5F375744-EBE9-4132-8293-251F78032F9B}" destId="{03B85442-B2FD-467B-AC1F-5851FB0239AD}" srcOrd="0" destOrd="0" presId="urn:microsoft.com/office/officeart/2005/8/layout/default"/>
    <dgm:cxn modelId="{B9C8EFE9-41A4-415E-8584-4444E9DE59FB}" srcId="{C96C27CE-8199-4802-945F-101B34AF2CE4}" destId="{DA9AF5E9-4BC9-4209-B50A-D18763B4ECA0}" srcOrd="0" destOrd="0" parTransId="{076BFBFE-0896-46E5-AE18-37A762587358}" sibTransId="{B3E5F01A-5615-4ED2-A1FB-0076777CCD83}"/>
    <dgm:cxn modelId="{9A0993F0-499D-4E8C-AD42-AA55036EF5C7}" srcId="{028030AB-C98F-40CB-8791-6E97E005E81E}" destId="{C53633F6-80A8-40D1-B51E-DEE216B5ACE7}" srcOrd="1" destOrd="0" parTransId="{495C78F3-2258-41F1-86CB-DDFE7270FB33}" sibTransId="{C3B33A88-3F89-401E-8A3E-520E58D6588F}"/>
    <dgm:cxn modelId="{085024F1-D4DE-4D4D-8FE0-821737DCA84C}" srcId="{7B501BB8-263C-4C61-ADF2-12394C66A7A9}" destId="{381D7A9B-CB0F-49D8-9717-4693D6300526}" srcOrd="5" destOrd="0" parTransId="{F62FC974-3C6E-4239-A05B-4EC89DCD8603}" sibTransId="{8874BC98-E3A8-4492-9338-C66D78C9B2B8}"/>
    <dgm:cxn modelId="{A40C41F1-6083-4BD2-A548-BF166A877E5F}" srcId="{316B276C-8386-42B0-952E-D3213F14B3BB}" destId="{EE5D8FE2-E38A-4433-B290-A69417FBC516}" srcOrd="0" destOrd="0" parTransId="{7D89D183-1F4E-4A47-97B8-BFF4016B2A85}" sibTransId="{87B05B2F-2C8E-4818-B886-4220ABA9C801}"/>
    <dgm:cxn modelId="{0E70CBF4-E1C2-4732-B4D3-90E08169CDDC}" type="presOf" srcId="{D9A8D14D-2D77-49C2-B9B3-21D5D0213076}" destId="{341CDC29-C556-4DBA-B9E4-C6AE7A3ED5CA}" srcOrd="0" destOrd="2" presId="urn:microsoft.com/office/officeart/2005/8/layout/default"/>
    <dgm:cxn modelId="{A7FE50F7-F677-467C-A645-322116954F5D}" srcId="{7C92FF65-88EC-465A-A858-77C252855C07}" destId="{664BCD72-1F2D-4B21-A0E0-AA0BBE687E91}" srcOrd="0" destOrd="0" parTransId="{D638EC6D-FE77-4EF5-B741-E419DDDF3FFA}" sibTransId="{08CB2483-C7D2-4A7C-99C2-763987B67798}"/>
    <dgm:cxn modelId="{4389FBF8-7B44-45D5-9127-EB57316A8233}" srcId="{316B276C-8386-42B0-952E-D3213F14B3BB}" destId="{D4D2864B-7B50-4B49-A323-264047E8BEC5}" srcOrd="2" destOrd="0" parTransId="{CF1B55A7-BE0F-456A-BF3E-AC1BA1B91997}" sibTransId="{5FBEBEB5-F364-4297-A99F-F9AB254605A8}"/>
    <dgm:cxn modelId="{49A637FE-2122-468C-B7A3-0017A115058A}" srcId="{381D7A9B-CB0F-49D8-9717-4693D6300526}" destId="{F391C83F-4FC5-4E9C-AAB8-554E013C6CCF}" srcOrd="0" destOrd="0" parTransId="{0ADA0903-74C1-489C-87D0-B9432B0D58B2}" sibTransId="{6A2BDFE0-A730-479A-8893-AE3B2C6E60E0}"/>
    <dgm:cxn modelId="{5DE745F5-B887-4ED7-85F0-5858C16500B0}" type="presParOf" srcId="{6F832E15-61D4-4D44-B286-E7486BD71B64}" destId="{03B85442-B2FD-467B-AC1F-5851FB0239AD}" srcOrd="0" destOrd="0" presId="urn:microsoft.com/office/officeart/2005/8/layout/default"/>
    <dgm:cxn modelId="{71909342-784B-4514-BE1E-2CBB03BB6559}" type="presParOf" srcId="{6F832E15-61D4-4D44-B286-E7486BD71B64}" destId="{6ACCF7DA-BA88-4CF5-A303-BA70C93697A5}" srcOrd="1" destOrd="0" presId="urn:microsoft.com/office/officeart/2005/8/layout/default"/>
    <dgm:cxn modelId="{FC2E2383-5A67-4E9E-A0BF-E2AA8705E94A}" type="presParOf" srcId="{6F832E15-61D4-4D44-B286-E7486BD71B64}" destId="{6E963CAC-AD8D-4A2B-8701-7012994AF49E}" srcOrd="2" destOrd="0" presId="urn:microsoft.com/office/officeart/2005/8/layout/default"/>
    <dgm:cxn modelId="{EB3AE021-821A-4675-9B80-A6E14FEA2DBC}" type="presParOf" srcId="{6F832E15-61D4-4D44-B286-E7486BD71B64}" destId="{0E59D1AA-F3EC-4F82-BE6A-7D73C8BEF097}" srcOrd="3" destOrd="0" presId="urn:microsoft.com/office/officeart/2005/8/layout/default"/>
    <dgm:cxn modelId="{2DEA8758-0CA9-4FA7-814C-1569096676FA}" type="presParOf" srcId="{6F832E15-61D4-4D44-B286-E7486BD71B64}" destId="{999F58AC-D0A9-4829-A58C-9833677EAC42}" srcOrd="4" destOrd="0" presId="urn:microsoft.com/office/officeart/2005/8/layout/default"/>
    <dgm:cxn modelId="{2AB41C1F-1BC4-4D60-BF8D-67F66FBC7ACD}" type="presParOf" srcId="{6F832E15-61D4-4D44-B286-E7486BD71B64}" destId="{781F73E0-FEF2-4544-874E-F1E0EB4B4CBA}" srcOrd="5" destOrd="0" presId="urn:microsoft.com/office/officeart/2005/8/layout/default"/>
    <dgm:cxn modelId="{71B1FDFF-1355-4CE6-AD1C-0B019E1AA8A9}" type="presParOf" srcId="{6F832E15-61D4-4D44-B286-E7486BD71B64}" destId="{49C9849F-5416-44A2-8DFA-DF051F258642}" srcOrd="6" destOrd="0" presId="urn:microsoft.com/office/officeart/2005/8/layout/default"/>
    <dgm:cxn modelId="{AFF6986D-44F2-4BF0-8E85-502BB45535D8}" type="presParOf" srcId="{6F832E15-61D4-4D44-B286-E7486BD71B64}" destId="{80A774C2-BBF5-4A05-A47E-A4FF0743DF28}" srcOrd="7" destOrd="0" presId="urn:microsoft.com/office/officeart/2005/8/layout/default"/>
    <dgm:cxn modelId="{A0A50AA6-3AC0-4A35-ADDA-595754A41494}" type="presParOf" srcId="{6F832E15-61D4-4D44-B286-E7486BD71B64}" destId="{C2BC62AD-59BA-4896-9A7D-2627DAB9F939}" srcOrd="8" destOrd="0" presId="urn:microsoft.com/office/officeart/2005/8/layout/default"/>
    <dgm:cxn modelId="{314D8EC2-03A8-4CE7-9809-7EC52D7F7DC0}" type="presParOf" srcId="{6F832E15-61D4-4D44-B286-E7486BD71B64}" destId="{DD4E8062-E77A-4BBB-A352-7243A1A1CC72}" srcOrd="9" destOrd="0" presId="urn:microsoft.com/office/officeart/2005/8/layout/default"/>
    <dgm:cxn modelId="{F755083D-E986-414A-8C5F-0D54B5498DCC}" type="presParOf" srcId="{6F832E15-61D4-4D44-B286-E7486BD71B64}" destId="{757A7828-D749-440D-8512-EBB231E5534D}" srcOrd="10" destOrd="0" presId="urn:microsoft.com/office/officeart/2005/8/layout/default"/>
    <dgm:cxn modelId="{77522B20-4137-4CF1-B50B-7265DB96D9B4}" type="presParOf" srcId="{6F832E15-61D4-4D44-B286-E7486BD71B64}" destId="{4B915DC3-CC84-4A0F-AF4B-F4DB13702D60}" srcOrd="11" destOrd="0" presId="urn:microsoft.com/office/officeart/2005/8/layout/default"/>
    <dgm:cxn modelId="{D8B4E7B7-5993-4B0A-A818-45E83CD32F26}" type="presParOf" srcId="{6F832E15-61D4-4D44-B286-E7486BD71B64}" destId="{341CDC29-C556-4DBA-B9E4-C6AE7A3ED5CA}"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E024A5-D391-40B0-AC28-0B9D60F257EC}" type="doc">
      <dgm:prSet loTypeId="urn:microsoft.com/office/officeart/2005/8/layout/chevron1" loCatId="process" qsTypeId="urn:microsoft.com/office/officeart/2005/8/quickstyle/simple1" qsCatId="simple" csTypeId="urn:microsoft.com/office/officeart/2005/8/colors/colorful3" csCatId="colorful" phldr="1"/>
      <dgm:spPr/>
      <dgm:t>
        <a:bodyPr/>
        <a:lstStyle/>
        <a:p>
          <a:endParaRPr lang="en-US"/>
        </a:p>
      </dgm:t>
    </dgm:pt>
    <dgm:pt modelId="{A5A047FB-D1A3-47C0-9396-85167DBCBC3B}">
      <dgm:prSet phldrT="[Text]" custT="1"/>
      <dgm:spPr/>
      <dgm:t>
        <a:bodyPr/>
        <a:lstStyle/>
        <a:p>
          <a:r>
            <a:rPr lang="en-US" sz="1200" b="1" dirty="0" err="1"/>
            <a:t>StateRAMP</a:t>
          </a:r>
          <a:r>
            <a:rPr lang="en-US" sz="1200" b="1" dirty="0"/>
            <a:t> Security Snapshot</a:t>
          </a:r>
        </a:p>
      </dgm:t>
    </dgm:pt>
    <dgm:pt modelId="{EF88F271-BFC6-4EA8-B508-BE20FEF1D8EE}" type="parTrans" cxnId="{1BF53F29-C882-4096-A45B-B43056F13EEB}">
      <dgm:prSet/>
      <dgm:spPr/>
      <dgm:t>
        <a:bodyPr/>
        <a:lstStyle/>
        <a:p>
          <a:endParaRPr lang="en-US"/>
        </a:p>
      </dgm:t>
    </dgm:pt>
    <dgm:pt modelId="{33B6CC86-1FE2-45AB-9CA0-727BDBB0DC9F}" type="sibTrans" cxnId="{1BF53F29-C882-4096-A45B-B43056F13EEB}">
      <dgm:prSet/>
      <dgm:spPr/>
      <dgm:t>
        <a:bodyPr/>
        <a:lstStyle/>
        <a:p>
          <a:endParaRPr lang="en-US"/>
        </a:p>
      </dgm:t>
    </dgm:pt>
    <dgm:pt modelId="{0566C917-1F47-46D1-AD84-23C1F6BDA216}">
      <dgm:prSet phldrT="[Text]" custT="1"/>
      <dgm:spPr/>
      <dgm:t>
        <a:bodyPr/>
        <a:lstStyle/>
        <a:p>
          <a:pPr rtl="0"/>
          <a:r>
            <a:rPr lang="en-US" sz="1200" b="1" dirty="0">
              <a:latin typeface="Calibri Light" panose="020F0302020204030204"/>
            </a:rPr>
            <a:t>Progressing </a:t>
          </a:r>
          <a:r>
            <a:rPr lang="en-US" sz="1200" b="1" dirty="0" err="1">
              <a:latin typeface="Calibri Light" panose="020F0302020204030204"/>
            </a:rPr>
            <a:t>StateRAMP</a:t>
          </a:r>
          <a:r>
            <a:rPr lang="en-US" sz="1200" b="1" dirty="0"/>
            <a:t> Security Snapshot</a:t>
          </a:r>
          <a:r>
            <a:rPr lang="en-US" sz="1200" b="1" dirty="0">
              <a:latin typeface="Calibri Light" panose="020F0302020204030204"/>
            </a:rPr>
            <a:t> </a:t>
          </a:r>
          <a:endParaRPr lang="en-US" sz="1200" b="1" dirty="0"/>
        </a:p>
      </dgm:t>
    </dgm:pt>
    <dgm:pt modelId="{8C5333AA-8A4A-4226-8174-AB6FCAD2E253}" type="parTrans" cxnId="{EDC68716-8153-4CDC-A1B0-307E01768F5B}">
      <dgm:prSet/>
      <dgm:spPr/>
      <dgm:t>
        <a:bodyPr/>
        <a:lstStyle/>
        <a:p>
          <a:endParaRPr lang="en-US"/>
        </a:p>
      </dgm:t>
    </dgm:pt>
    <dgm:pt modelId="{898935DA-6F96-4209-BE11-E04D480AD52D}" type="sibTrans" cxnId="{EDC68716-8153-4CDC-A1B0-307E01768F5B}">
      <dgm:prSet/>
      <dgm:spPr/>
      <dgm:t>
        <a:bodyPr/>
        <a:lstStyle/>
        <a:p>
          <a:endParaRPr lang="en-US"/>
        </a:p>
      </dgm:t>
    </dgm:pt>
    <dgm:pt modelId="{A68AE0E6-33EE-4633-AA31-2E7BED3D77C2}">
      <dgm:prSet phldrT="[Text]" custT="1"/>
      <dgm:spPr/>
      <dgm:t>
        <a:bodyPr/>
        <a:lstStyle/>
        <a:p>
          <a:r>
            <a:rPr lang="en-US" sz="1200" b="1" dirty="0" err="1"/>
            <a:t>StateRAMP</a:t>
          </a:r>
          <a:r>
            <a:rPr lang="en-US" sz="1200" b="1" dirty="0"/>
            <a:t> Ready	</a:t>
          </a:r>
        </a:p>
      </dgm:t>
    </dgm:pt>
    <dgm:pt modelId="{E371707A-68DC-434A-9F94-D27A0304B9CF}" type="parTrans" cxnId="{AE001390-0270-4068-AB34-C4550000636E}">
      <dgm:prSet/>
      <dgm:spPr/>
      <dgm:t>
        <a:bodyPr/>
        <a:lstStyle/>
        <a:p>
          <a:endParaRPr lang="en-US"/>
        </a:p>
      </dgm:t>
    </dgm:pt>
    <dgm:pt modelId="{3CE04967-9833-459E-A57F-6595035D1BC0}" type="sibTrans" cxnId="{AE001390-0270-4068-AB34-C4550000636E}">
      <dgm:prSet/>
      <dgm:spPr/>
      <dgm:t>
        <a:bodyPr/>
        <a:lstStyle/>
        <a:p>
          <a:endParaRPr lang="en-US"/>
        </a:p>
      </dgm:t>
    </dgm:pt>
    <dgm:pt modelId="{CAF32E8D-5DD9-4120-970F-44E68344AA15}">
      <dgm:prSet custT="1"/>
      <dgm:spPr/>
      <dgm:t>
        <a:bodyPr/>
        <a:lstStyle/>
        <a:p>
          <a:r>
            <a:rPr lang="en-US" sz="1200" b="1" dirty="0" err="1"/>
            <a:t>StateRAMP</a:t>
          </a:r>
          <a:r>
            <a:rPr lang="en-US" sz="1200" b="1" dirty="0"/>
            <a:t> Authorized</a:t>
          </a:r>
        </a:p>
      </dgm:t>
    </dgm:pt>
    <dgm:pt modelId="{A634910A-E63E-41CC-946C-CDB261304090}" type="parTrans" cxnId="{DBE3D3F7-6CE5-442A-9822-9E2E7311CE8D}">
      <dgm:prSet/>
      <dgm:spPr/>
      <dgm:t>
        <a:bodyPr/>
        <a:lstStyle/>
        <a:p>
          <a:endParaRPr lang="en-US"/>
        </a:p>
      </dgm:t>
    </dgm:pt>
    <dgm:pt modelId="{F822AA39-884A-4D9F-B1B3-DB134C728885}" type="sibTrans" cxnId="{DBE3D3F7-6CE5-442A-9822-9E2E7311CE8D}">
      <dgm:prSet/>
      <dgm:spPr/>
      <dgm:t>
        <a:bodyPr/>
        <a:lstStyle/>
        <a:p>
          <a:endParaRPr lang="en-US"/>
        </a:p>
      </dgm:t>
    </dgm:pt>
    <dgm:pt modelId="{0CB6FA28-0292-400E-8D77-DA1B3C9114C0}" type="pres">
      <dgm:prSet presAssocID="{67E024A5-D391-40B0-AC28-0B9D60F257EC}" presName="Name0" presStyleCnt="0">
        <dgm:presLayoutVars>
          <dgm:dir/>
          <dgm:animLvl val="lvl"/>
          <dgm:resizeHandles val="exact"/>
        </dgm:presLayoutVars>
      </dgm:prSet>
      <dgm:spPr/>
    </dgm:pt>
    <dgm:pt modelId="{2C32A777-D1EE-486D-BA27-D13735CCDF1A}" type="pres">
      <dgm:prSet presAssocID="{A5A047FB-D1A3-47C0-9396-85167DBCBC3B}" presName="parTxOnly" presStyleLbl="node1" presStyleIdx="0" presStyleCnt="4" custScaleY="168182">
        <dgm:presLayoutVars>
          <dgm:chMax val="0"/>
          <dgm:chPref val="0"/>
          <dgm:bulletEnabled val="1"/>
        </dgm:presLayoutVars>
      </dgm:prSet>
      <dgm:spPr/>
    </dgm:pt>
    <dgm:pt modelId="{33DC72DD-02E2-4A99-BC58-5DF39B0D9DBE}" type="pres">
      <dgm:prSet presAssocID="{33B6CC86-1FE2-45AB-9CA0-727BDBB0DC9F}" presName="parTxOnlySpace" presStyleCnt="0"/>
      <dgm:spPr/>
    </dgm:pt>
    <dgm:pt modelId="{7A3E517E-B26C-4FF5-A4FE-DF45ABB3DF86}" type="pres">
      <dgm:prSet presAssocID="{0566C917-1F47-46D1-AD84-23C1F6BDA216}" presName="parTxOnly" presStyleLbl="node1" presStyleIdx="1" presStyleCnt="4" custScaleY="173732">
        <dgm:presLayoutVars>
          <dgm:chMax val="0"/>
          <dgm:chPref val="0"/>
          <dgm:bulletEnabled val="1"/>
        </dgm:presLayoutVars>
      </dgm:prSet>
      <dgm:spPr/>
    </dgm:pt>
    <dgm:pt modelId="{0E259A4A-9888-4DCB-A09B-C01DA7A25789}" type="pres">
      <dgm:prSet presAssocID="{898935DA-6F96-4209-BE11-E04D480AD52D}" presName="parTxOnlySpace" presStyleCnt="0"/>
      <dgm:spPr/>
    </dgm:pt>
    <dgm:pt modelId="{2A3897CE-DCDF-40A3-B393-0DD8EEC836DD}" type="pres">
      <dgm:prSet presAssocID="{A68AE0E6-33EE-4633-AA31-2E7BED3D77C2}" presName="parTxOnly" presStyleLbl="node1" presStyleIdx="2" presStyleCnt="4" custScaleY="176506">
        <dgm:presLayoutVars>
          <dgm:chMax val="0"/>
          <dgm:chPref val="0"/>
          <dgm:bulletEnabled val="1"/>
        </dgm:presLayoutVars>
      </dgm:prSet>
      <dgm:spPr/>
    </dgm:pt>
    <dgm:pt modelId="{0C8E2C1A-16DA-4E3D-817B-D080339B963E}" type="pres">
      <dgm:prSet presAssocID="{3CE04967-9833-459E-A57F-6595035D1BC0}" presName="parTxOnlySpace" presStyleCnt="0"/>
      <dgm:spPr/>
    </dgm:pt>
    <dgm:pt modelId="{FF844431-8429-45E5-8B88-35D7D9A5C7D8}" type="pres">
      <dgm:prSet presAssocID="{CAF32E8D-5DD9-4120-970F-44E68344AA15}" presName="parTxOnly" presStyleLbl="node1" presStyleIdx="3" presStyleCnt="4" custScaleY="173732">
        <dgm:presLayoutVars>
          <dgm:chMax val="0"/>
          <dgm:chPref val="0"/>
          <dgm:bulletEnabled val="1"/>
        </dgm:presLayoutVars>
      </dgm:prSet>
      <dgm:spPr/>
    </dgm:pt>
  </dgm:ptLst>
  <dgm:cxnLst>
    <dgm:cxn modelId="{EDC68716-8153-4CDC-A1B0-307E01768F5B}" srcId="{67E024A5-D391-40B0-AC28-0B9D60F257EC}" destId="{0566C917-1F47-46D1-AD84-23C1F6BDA216}" srcOrd="1" destOrd="0" parTransId="{8C5333AA-8A4A-4226-8174-AB6FCAD2E253}" sibTransId="{898935DA-6F96-4209-BE11-E04D480AD52D}"/>
    <dgm:cxn modelId="{7F387526-7059-4C09-9E46-D61EF3BAEE70}" type="presOf" srcId="{0566C917-1F47-46D1-AD84-23C1F6BDA216}" destId="{7A3E517E-B26C-4FF5-A4FE-DF45ABB3DF86}" srcOrd="0" destOrd="0" presId="urn:microsoft.com/office/officeart/2005/8/layout/chevron1"/>
    <dgm:cxn modelId="{1BF53F29-C882-4096-A45B-B43056F13EEB}" srcId="{67E024A5-D391-40B0-AC28-0B9D60F257EC}" destId="{A5A047FB-D1A3-47C0-9396-85167DBCBC3B}" srcOrd="0" destOrd="0" parTransId="{EF88F271-BFC6-4EA8-B508-BE20FEF1D8EE}" sibTransId="{33B6CC86-1FE2-45AB-9CA0-727BDBB0DC9F}"/>
    <dgm:cxn modelId="{2D6DDA6D-0192-41DB-8079-BC079D4B6A8C}" type="presOf" srcId="{A5A047FB-D1A3-47C0-9396-85167DBCBC3B}" destId="{2C32A777-D1EE-486D-BA27-D13735CCDF1A}" srcOrd="0" destOrd="0" presId="urn:microsoft.com/office/officeart/2005/8/layout/chevron1"/>
    <dgm:cxn modelId="{A0F89574-147F-4B9F-8FBF-47A2256E3278}" type="presOf" srcId="{CAF32E8D-5DD9-4120-970F-44E68344AA15}" destId="{FF844431-8429-45E5-8B88-35D7D9A5C7D8}" srcOrd="0" destOrd="0" presId="urn:microsoft.com/office/officeart/2005/8/layout/chevron1"/>
    <dgm:cxn modelId="{AE001390-0270-4068-AB34-C4550000636E}" srcId="{67E024A5-D391-40B0-AC28-0B9D60F257EC}" destId="{A68AE0E6-33EE-4633-AA31-2E7BED3D77C2}" srcOrd="2" destOrd="0" parTransId="{E371707A-68DC-434A-9F94-D27A0304B9CF}" sibTransId="{3CE04967-9833-459E-A57F-6595035D1BC0}"/>
    <dgm:cxn modelId="{A0C30CD4-13E9-4756-A317-638070AE9DB4}" type="presOf" srcId="{A68AE0E6-33EE-4633-AA31-2E7BED3D77C2}" destId="{2A3897CE-DCDF-40A3-B393-0DD8EEC836DD}" srcOrd="0" destOrd="0" presId="urn:microsoft.com/office/officeart/2005/8/layout/chevron1"/>
    <dgm:cxn modelId="{DBE3D3F7-6CE5-442A-9822-9E2E7311CE8D}" srcId="{67E024A5-D391-40B0-AC28-0B9D60F257EC}" destId="{CAF32E8D-5DD9-4120-970F-44E68344AA15}" srcOrd="3" destOrd="0" parTransId="{A634910A-E63E-41CC-946C-CDB261304090}" sibTransId="{F822AA39-884A-4D9F-B1B3-DB134C728885}"/>
    <dgm:cxn modelId="{C0D3A4F9-D157-42D5-91FA-74B995506B4B}" type="presOf" srcId="{67E024A5-D391-40B0-AC28-0B9D60F257EC}" destId="{0CB6FA28-0292-400E-8D77-DA1B3C9114C0}" srcOrd="0" destOrd="0" presId="urn:microsoft.com/office/officeart/2005/8/layout/chevron1"/>
    <dgm:cxn modelId="{0D53544E-EA05-49E9-9789-E76B2226272E}" type="presParOf" srcId="{0CB6FA28-0292-400E-8D77-DA1B3C9114C0}" destId="{2C32A777-D1EE-486D-BA27-D13735CCDF1A}" srcOrd="0" destOrd="0" presId="urn:microsoft.com/office/officeart/2005/8/layout/chevron1"/>
    <dgm:cxn modelId="{10612446-C310-4B49-826D-FC84DE1BB43A}" type="presParOf" srcId="{0CB6FA28-0292-400E-8D77-DA1B3C9114C0}" destId="{33DC72DD-02E2-4A99-BC58-5DF39B0D9DBE}" srcOrd="1" destOrd="0" presId="urn:microsoft.com/office/officeart/2005/8/layout/chevron1"/>
    <dgm:cxn modelId="{29603770-3E9F-47E7-AF49-596D371F6FD6}" type="presParOf" srcId="{0CB6FA28-0292-400E-8D77-DA1B3C9114C0}" destId="{7A3E517E-B26C-4FF5-A4FE-DF45ABB3DF86}" srcOrd="2" destOrd="0" presId="urn:microsoft.com/office/officeart/2005/8/layout/chevron1"/>
    <dgm:cxn modelId="{80E209ED-C6B9-4772-958C-5A5963AB4E6B}" type="presParOf" srcId="{0CB6FA28-0292-400E-8D77-DA1B3C9114C0}" destId="{0E259A4A-9888-4DCB-A09B-C01DA7A25789}" srcOrd="3" destOrd="0" presId="urn:microsoft.com/office/officeart/2005/8/layout/chevron1"/>
    <dgm:cxn modelId="{179B1B1E-BF65-4352-A1DA-96A574DA727E}" type="presParOf" srcId="{0CB6FA28-0292-400E-8D77-DA1B3C9114C0}" destId="{2A3897CE-DCDF-40A3-B393-0DD8EEC836DD}" srcOrd="4" destOrd="0" presId="urn:microsoft.com/office/officeart/2005/8/layout/chevron1"/>
    <dgm:cxn modelId="{755A31BE-0B10-4C04-BC69-643BCC9A5EBD}" type="presParOf" srcId="{0CB6FA28-0292-400E-8D77-DA1B3C9114C0}" destId="{0C8E2C1A-16DA-4E3D-817B-D080339B963E}" srcOrd="5" destOrd="0" presId="urn:microsoft.com/office/officeart/2005/8/layout/chevron1"/>
    <dgm:cxn modelId="{863CD58A-38BF-422B-83C9-8563C8D9E60A}" type="presParOf" srcId="{0CB6FA28-0292-400E-8D77-DA1B3C9114C0}" destId="{FF844431-8429-45E5-8B88-35D7D9A5C7D8}"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2943890-FD86-4E89-8180-D04A1F252FAB}" type="doc">
      <dgm:prSet loTypeId="urn:microsoft.com/office/officeart/2005/8/layout/cycle6" loCatId="cycle" qsTypeId="urn:microsoft.com/office/officeart/2005/8/quickstyle/simple1" qsCatId="simple" csTypeId="urn:microsoft.com/office/officeart/2005/8/colors/colorful1" csCatId="colorful" phldr="1"/>
      <dgm:spPr/>
      <dgm:t>
        <a:bodyPr/>
        <a:lstStyle/>
        <a:p>
          <a:endParaRPr lang="en-US"/>
        </a:p>
      </dgm:t>
    </dgm:pt>
    <dgm:pt modelId="{8AC4BDC5-94EB-4B2D-95FE-1E623CBB8BCC}">
      <dgm:prSet phldrT="[Text]"/>
      <dgm:spPr/>
      <dgm:t>
        <a:bodyPr/>
        <a:lstStyle/>
        <a:p>
          <a:r>
            <a:rPr lang="en-US"/>
            <a:t>Monthly vulnerability reporting from Provider to PMO</a:t>
          </a:r>
        </a:p>
      </dgm:t>
    </dgm:pt>
    <dgm:pt modelId="{A159FD17-E9C2-4988-8C4F-4F86D4C7D10E}" type="parTrans" cxnId="{208AB6D2-E8DF-4B37-AF83-97FB428352BC}">
      <dgm:prSet/>
      <dgm:spPr/>
      <dgm:t>
        <a:bodyPr/>
        <a:lstStyle/>
        <a:p>
          <a:endParaRPr lang="en-US"/>
        </a:p>
      </dgm:t>
    </dgm:pt>
    <dgm:pt modelId="{6963C2E9-7D3F-4459-83B5-F6C01095F58B}" type="sibTrans" cxnId="{208AB6D2-E8DF-4B37-AF83-97FB428352BC}">
      <dgm:prSet/>
      <dgm:spPr/>
      <dgm:t>
        <a:bodyPr/>
        <a:lstStyle/>
        <a:p>
          <a:endParaRPr lang="en-US"/>
        </a:p>
      </dgm:t>
    </dgm:pt>
    <dgm:pt modelId="{DB1B1B73-263E-4443-A9DF-EEC5D7CC7EAD}">
      <dgm:prSet phldrT="[Text]"/>
      <dgm:spPr/>
      <dgm:t>
        <a:bodyPr/>
        <a:lstStyle/>
        <a:p>
          <a:r>
            <a:rPr lang="en-US"/>
            <a:t>Quarterly POA&amp;M Update from Provider to PMO</a:t>
          </a:r>
        </a:p>
      </dgm:t>
    </dgm:pt>
    <dgm:pt modelId="{AB448A37-960D-417E-8690-473A7CE31CB1}" type="parTrans" cxnId="{2064627C-3A59-4778-80AB-EDC6B6415924}">
      <dgm:prSet/>
      <dgm:spPr/>
      <dgm:t>
        <a:bodyPr/>
        <a:lstStyle/>
        <a:p>
          <a:endParaRPr lang="en-US"/>
        </a:p>
      </dgm:t>
    </dgm:pt>
    <dgm:pt modelId="{C7358258-22A7-452C-8289-E7F3C1D7A2A5}" type="sibTrans" cxnId="{2064627C-3A59-4778-80AB-EDC6B6415924}">
      <dgm:prSet/>
      <dgm:spPr/>
      <dgm:t>
        <a:bodyPr/>
        <a:lstStyle/>
        <a:p>
          <a:endParaRPr lang="en-US"/>
        </a:p>
      </dgm:t>
    </dgm:pt>
    <dgm:pt modelId="{7E9364EF-8E95-4FBE-B551-0BA9AE5720BA}">
      <dgm:prSet phldrT="[Text]"/>
      <dgm:spPr/>
      <dgm:t>
        <a:bodyPr/>
        <a:lstStyle/>
        <a:p>
          <a:r>
            <a:rPr lang="en-US"/>
            <a:t>*Annual Audit by 3PAO submitted to PMO</a:t>
          </a:r>
        </a:p>
      </dgm:t>
    </dgm:pt>
    <dgm:pt modelId="{1032E2F0-BF3E-4BDA-A050-27645BB76D0D}" type="parTrans" cxnId="{FD9AA37D-A8F7-434F-ADA9-061A0AA50C89}">
      <dgm:prSet/>
      <dgm:spPr/>
      <dgm:t>
        <a:bodyPr/>
        <a:lstStyle/>
        <a:p>
          <a:endParaRPr lang="en-US"/>
        </a:p>
      </dgm:t>
    </dgm:pt>
    <dgm:pt modelId="{9F37C906-6414-4494-ACE3-E46E39770CA1}" type="sibTrans" cxnId="{FD9AA37D-A8F7-434F-ADA9-061A0AA50C89}">
      <dgm:prSet/>
      <dgm:spPr/>
      <dgm:t>
        <a:bodyPr/>
        <a:lstStyle/>
        <a:p>
          <a:endParaRPr lang="en-US"/>
        </a:p>
      </dgm:t>
    </dgm:pt>
    <dgm:pt modelId="{870E4578-D823-4B6C-807D-74E4F178346E}">
      <dgm:prSet phldrT="[Text]"/>
      <dgm:spPr>
        <a:solidFill>
          <a:schemeClr val="accent5">
            <a:lumMod val="90000"/>
          </a:schemeClr>
        </a:solidFill>
      </dgm:spPr>
      <dgm:t>
        <a:bodyPr/>
        <a:lstStyle/>
        <a:p>
          <a:r>
            <a:rPr lang="en-US"/>
            <a:t>Monthly reporting from PMO to State</a:t>
          </a:r>
        </a:p>
      </dgm:t>
    </dgm:pt>
    <dgm:pt modelId="{4CC4733F-1F44-4ED5-8A47-4973064423BF}" type="parTrans" cxnId="{B45F14FE-EEE7-47F8-BB5A-CBFBF64B9970}">
      <dgm:prSet/>
      <dgm:spPr/>
      <dgm:t>
        <a:bodyPr/>
        <a:lstStyle/>
        <a:p>
          <a:endParaRPr lang="en-US"/>
        </a:p>
      </dgm:t>
    </dgm:pt>
    <dgm:pt modelId="{5619A8D8-29F6-42F4-852C-F109AF91D60D}" type="sibTrans" cxnId="{B45F14FE-EEE7-47F8-BB5A-CBFBF64B9970}">
      <dgm:prSet/>
      <dgm:spPr/>
      <dgm:t>
        <a:bodyPr/>
        <a:lstStyle/>
        <a:p>
          <a:endParaRPr lang="en-US"/>
        </a:p>
      </dgm:t>
    </dgm:pt>
    <dgm:pt modelId="{0E2A1CC3-B6C2-4CA3-BBFC-62A2CBE9AA9E}" type="pres">
      <dgm:prSet presAssocID="{D2943890-FD86-4E89-8180-D04A1F252FAB}" presName="cycle" presStyleCnt="0">
        <dgm:presLayoutVars>
          <dgm:dir/>
          <dgm:resizeHandles val="exact"/>
        </dgm:presLayoutVars>
      </dgm:prSet>
      <dgm:spPr/>
    </dgm:pt>
    <dgm:pt modelId="{641ADD65-595B-4F2D-98B7-34799FDE6ACD}" type="pres">
      <dgm:prSet presAssocID="{8AC4BDC5-94EB-4B2D-95FE-1E623CBB8BCC}" presName="node" presStyleLbl="node1" presStyleIdx="0" presStyleCnt="4">
        <dgm:presLayoutVars>
          <dgm:bulletEnabled val="1"/>
        </dgm:presLayoutVars>
      </dgm:prSet>
      <dgm:spPr/>
    </dgm:pt>
    <dgm:pt modelId="{F8D4215D-800D-4FE3-ADC9-040A4AB71E32}" type="pres">
      <dgm:prSet presAssocID="{8AC4BDC5-94EB-4B2D-95FE-1E623CBB8BCC}" presName="spNode" presStyleCnt="0"/>
      <dgm:spPr/>
    </dgm:pt>
    <dgm:pt modelId="{6CB490B5-BC2F-4636-BE67-CEA94B24B7E9}" type="pres">
      <dgm:prSet presAssocID="{6963C2E9-7D3F-4459-83B5-F6C01095F58B}" presName="sibTrans" presStyleLbl="sibTrans1D1" presStyleIdx="0" presStyleCnt="4"/>
      <dgm:spPr/>
    </dgm:pt>
    <dgm:pt modelId="{41FE96A3-BDE7-43B3-914E-BB4FBE242833}" type="pres">
      <dgm:prSet presAssocID="{DB1B1B73-263E-4443-A9DF-EEC5D7CC7EAD}" presName="node" presStyleLbl="node1" presStyleIdx="1" presStyleCnt="4">
        <dgm:presLayoutVars>
          <dgm:bulletEnabled val="1"/>
        </dgm:presLayoutVars>
      </dgm:prSet>
      <dgm:spPr/>
    </dgm:pt>
    <dgm:pt modelId="{2B7B2EEE-DF8C-40A3-99C4-724B238DEC63}" type="pres">
      <dgm:prSet presAssocID="{DB1B1B73-263E-4443-A9DF-EEC5D7CC7EAD}" presName="spNode" presStyleCnt="0"/>
      <dgm:spPr/>
    </dgm:pt>
    <dgm:pt modelId="{AB34CD79-9491-421F-AC72-7E6CE9AF31D3}" type="pres">
      <dgm:prSet presAssocID="{C7358258-22A7-452C-8289-E7F3C1D7A2A5}" presName="sibTrans" presStyleLbl="sibTrans1D1" presStyleIdx="1" presStyleCnt="4"/>
      <dgm:spPr/>
    </dgm:pt>
    <dgm:pt modelId="{E0CD32D8-8903-4EDA-86BE-55CEAD541B14}" type="pres">
      <dgm:prSet presAssocID="{7E9364EF-8E95-4FBE-B551-0BA9AE5720BA}" presName="node" presStyleLbl="node1" presStyleIdx="2" presStyleCnt="4">
        <dgm:presLayoutVars>
          <dgm:bulletEnabled val="1"/>
        </dgm:presLayoutVars>
      </dgm:prSet>
      <dgm:spPr/>
    </dgm:pt>
    <dgm:pt modelId="{E8B6B64B-C6E2-40BC-9F7B-72883B90522C}" type="pres">
      <dgm:prSet presAssocID="{7E9364EF-8E95-4FBE-B551-0BA9AE5720BA}" presName="spNode" presStyleCnt="0"/>
      <dgm:spPr/>
    </dgm:pt>
    <dgm:pt modelId="{B91D7ECF-1F5D-4EE7-B640-96227E9FC6FF}" type="pres">
      <dgm:prSet presAssocID="{9F37C906-6414-4494-ACE3-E46E39770CA1}" presName="sibTrans" presStyleLbl="sibTrans1D1" presStyleIdx="2" presStyleCnt="4"/>
      <dgm:spPr/>
    </dgm:pt>
    <dgm:pt modelId="{241993C7-F9A6-4038-803A-10F016F7C8EA}" type="pres">
      <dgm:prSet presAssocID="{870E4578-D823-4B6C-807D-74E4F178346E}" presName="node" presStyleLbl="node1" presStyleIdx="3" presStyleCnt="4">
        <dgm:presLayoutVars>
          <dgm:bulletEnabled val="1"/>
        </dgm:presLayoutVars>
      </dgm:prSet>
      <dgm:spPr/>
    </dgm:pt>
    <dgm:pt modelId="{F2D5FAB9-CAFF-4682-8591-FB8FF3976C2F}" type="pres">
      <dgm:prSet presAssocID="{870E4578-D823-4B6C-807D-74E4F178346E}" presName="spNode" presStyleCnt="0"/>
      <dgm:spPr/>
    </dgm:pt>
    <dgm:pt modelId="{EAB07B70-9BAF-4062-B124-DCB374E3116E}" type="pres">
      <dgm:prSet presAssocID="{5619A8D8-29F6-42F4-852C-F109AF91D60D}" presName="sibTrans" presStyleLbl="sibTrans1D1" presStyleIdx="3" presStyleCnt="4"/>
      <dgm:spPr/>
    </dgm:pt>
  </dgm:ptLst>
  <dgm:cxnLst>
    <dgm:cxn modelId="{0C8B8806-2D25-4090-A864-CBD7185C73A7}" type="presOf" srcId="{8AC4BDC5-94EB-4B2D-95FE-1E623CBB8BCC}" destId="{641ADD65-595B-4F2D-98B7-34799FDE6ACD}" srcOrd="0" destOrd="0" presId="urn:microsoft.com/office/officeart/2005/8/layout/cycle6"/>
    <dgm:cxn modelId="{44E31012-AA48-4D30-8426-B640FF4D9E68}" type="presOf" srcId="{9F37C906-6414-4494-ACE3-E46E39770CA1}" destId="{B91D7ECF-1F5D-4EE7-B640-96227E9FC6FF}" srcOrd="0" destOrd="0" presId="urn:microsoft.com/office/officeart/2005/8/layout/cycle6"/>
    <dgm:cxn modelId="{1B9EFD28-466A-4703-B1B5-1A6619B95355}" type="presOf" srcId="{6963C2E9-7D3F-4459-83B5-F6C01095F58B}" destId="{6CB490B5-BC2F-4636-BE67-CEA94B24B7E9}" srcOrd="0" destOrd="0" presId="urn:microsoft.com/office/officeart/2005/8/layout/cycle6"/>
    <dgm:cxn modelId="{19E55A32-2523-4FBC-8629-D240A371FAA8}" type="presOf" srcId="{C7358258-22A7-452C-8289-E7F3C1D7A2A5}" destId="{AB34CD79-9491-421F-AC72-7E6CE9AF31D3}" srcOrd="0" destOrd="0" presId="urn:microsoft.com/office/officeart/2005/8/layout/cycle6"/>
    <dgm:cxn modelId="{304D3E6B-A460-4160-AF07-949A46126CF9}" type="presOf" srcId="{7E9364EF-8E95-4FBE-B551-0BA9AE5720BA}" destId="{E0CD32D8-8903-4EDA-86BE-55CEAD541B14}" srcOrd="0" destOrd="0" presId="urn:microsoft.com/office/officeart/2005/8/layout/cycle6"/>
    <dgm:cxn modelId="{2064627C-3A59-4778-80AB-EDC6B6415924}" srcId="{D2943890-FD86-4E89-8180-D04A1F252FAB}" destId="{DB1B1B73-263E-4443-A9DF-EEC5D7CC7EAD}" srcOrd="1" destOrd="0" parTransId="{AB448A37-960D-417E-8690-473A7CE31CB1}" sibTransId="{C7358258-22A7-452C-8289-E7F3C1D7A2A5}"/>
    <dgm:cxn modelId="{FD9AA37D-A8F7-434F-ADA9-061A0AA50C89}" srcId="{D2943890-FD86-4E89-8180-D04A1F252FAB}" destId="{7E9364EF-8E95-4FBE-B551-0BA9AE5720BA}" srcOrd="2" destOrd="0" parTransId="{1032E2F0-BF3E-4BDA-A050-27645BB76D0D}" sibTransId="{9F37C906-6414-4494-ACE3-E46E39770CA1}"/>
    <dgm:cxn modelId="{B59E1BB2-5847-43EC-9B4A-8C9D10928877}" type="presOf" srcId="{D2943890-FD86-4E89-8180-D04A1F252FAB}" destId="{0E2A1CC3-B6C2-4CA3-BBFC-62A2CBE9AA9E}" srcOrd="0" destOrd="0" presId="urn:microsoft.com/office/officeart/2005/8/layout/cycle6"/>
    <dgm:cxn modelId="{1E0141C7-BDDA-467E-A068-57BECF624CD8}" type="presOf" srcId="{DB1B1B73-263E-4443-A9DF-EEC5D7CC7EAD}" destId="{41FE96A3-BDE7-43B3-914E-BB4FBE242833}" srcOrd="0" destOrd="0" presId="urn:microsoft.com/office/officeart/2005/8/layout/cycle6"/>
    <dgm:cxn modelId="{208AB6D2-E8DF-4B37-AF83-97FB428352BC}" srcId="{D2943890-FD86-4E89-8180-D04A1F252FAB}" destId="{8AC4BDC5-94EB-4B2D-95FE-1E623CBB8BCC}" srcOrd="0" destOrd="0" parTransId="{A159FD17-E9C2-4988-8C4F-4F86D4C7D10E}" sibTransId="{6963C2E9-7D3F-4459-83B5-F6C01095F58B}"/>
    <dgm:cxn modelId="{FA0D48D7-1D9B-4438-8D0C-2673A645D84B}" type="presOf" srcId="{870E4578-D823-4B6C-807D-74E4F178346E}" destId="{241993C7-F9A6-4038-803A-10F016F7C8EA}" srcOrd="0" destOrd="0" presId="urn:microsoft.com/office/officeart/2005/8/layout/cycle6"/>
    <dgm:cxn modelId="{719A34EE-2ACB-46A3-8058-C4F399BC5873}" type="presOf" srcId="{5619A8D8-29F6-42F4-852C-F109AF91D60D}" destId="{EAB07B70-9BAF-4062-B124-DCB374E3116E}" srcOrd="0" destOrd="0" presId="urn:microsoft.com/office/officeart/2005/8/layout/cycle6"/>
    <dgm:cxn modelId="{B45F14FE-EEE7-47F8-BB5A-CBFBF64B9970}" srcId="{D2943890-FD86-4E89-8180-D04A1F252FAB}" destId="{870E4578-D823-4B6C-807D-74E4F178346E}" srcOrd="3" destOrd="0" parTransId="{4CC4733F-1F44-4ED5-8A47-4973064423BF}" sibTransId="{5619A8D8-29F6-42F4-852C-F109AF91D60D}"/>
    <dgm:cxn modelId="{7F175F41-8343-43B6-A48A-1746370ED83F}" type="presParOf" srcId="{0E2A1CC3-B6C2-4CA3-BBFC-62A2CBE9AA9E}" destId="{641ADD65-595B-4F2D-98B7-34799FDE6ACD}" srcOrd="0" destOrd="0" presId="urn:microsoft.com/office/officeart/2005/8/layout/cycle6"/>
    <dgm:cxn modelId="{53E23EDE-034E-425F-ABD1-DE157F74F4C5}" type="presParOf" srcId="{0E2A1CC3-B6C2-4CA3-BBFC-62A2CBE9AA9E}" destId="{F8D4215D-800D-4FE3-ADC9-040A4AB71E32}" srcOrd="1" destOrd="0" presId="urn:microsoft.com/office/officeart/2005/8/layout/cycle6"/>
    <dgm:cxn modelId="{1D50DCB7-87E6-4F75-A176-60CE028139E6}" type="presParOf" srcId="{0E2A1CC3-B6C2-4CA3-BBFC-62A2CBE9AA9E}" destId="{6CB490B5-BC2F-4636-BE67-CEA94B24B7E9}" srcOrd="2" destOrd="0" presId="urn:microsoft.com/office/officeart/2005/8/layout/cycle6"/>
    <dgm:cxn modelId="{987958B4-E2D1-4E4D-9A8A-DB25A6D99B7F}" type="presParOf" srcId="{0E2A1CC3-B6C2-4CA3-BBFC-62A2CBE9AA9E}" destId="{41FE96A3-BDE7-43B3-914E-BB4FBE242833}" srcOrd="3" destOrd="0" presId="urn:microsoft.com/office/officeart/2005/8/layout/cycle6"/>
    <dgm:cxn modelId="{C9504A33-A66B-404A-9185-308316807A35}" type="presParOf" srcId="{0E2A1CC3-B6C2-4CA3-BBFC-62A2CBE9AA9E}" destId="{2B7B2EEE-DF8C-40A3-99C4-724B238DEC63}" srcOrd="4" destOrd="0" presId="urn:microsoft.com/office/officeart/2005/8/layout/cycle6"/>
    <dgm:cxn modelId="{FA6E6969-76CC-452D-A445-4DE35483FA80}" type="presParOf" srcId="{0E2A1CC3-B6C2-4CA3-BBFC-62A2CBE9AA9E}" destId="{AB34CD79-9491-421F-AC72-7E6CE9AF31D3}" srcOrd="5" destOrd="0" presId="urn:microsoft.com/office/officeart/2005/8/layout/cycle6"/>
    <dgm:cxn modelId="{84DDC7A5-2F55-464E-9D14-C30A8F9E99C3}" type="presParOf" srcId="{0E2A1CC3-B6C2-4CA3-BBFC-62A2CBE9AA9E}" destId="{E0CD32D8-8903-4EDA-86BE-55CEAD541B14}" srcOrd="6" destOrd="0" presId="urn:microsoft.com/office/officeart/2005/8/layout/cycle6"/>
    <dgm:cxn modelId="{0B36D4A9-1C10-40EE-B7EC-1AE1EF95EAEA}" type="presParOf" srcId="{0E2A1CC3-B6C2-4CA3-BBFC-62A2CBE9AA9E}" destId="{E8B6B64B-C6E2-40BC-9F7B-72883B90522C}" srcOrd="7" destOrd="0" presId="urn:microsoft.com/office/officeart/2005/8/layout/cycle6"/>
    <dgm:cxn modelId="{4AD5B493-3B33-4FB1-9FD4-AC4F1E4D36D7}" type="presParOf" srcId="{0E2A1CC3-B6C2-4CA3-BBFC-62A2CBE9AA9E}" destId="{B91D7ECF-1F5D-4EE7-B640-96227E9FC6FF}" srcOrd="8" destOrd="0" presId="urn:microsoft.com/office/officeart/2005/8/layout/cycle6"/>
    <dgm:cxn modelId="{D8A395C2-765B-4E83-81D4-1FBE5050C819}" type="presParOf" srcId="{0E2A1CC3-B6C2-4CA3-BBFC-62A2CBE9AA9E}" destId="{241993C7-F9A6-4038-803A-10F016F7C8EA}" srcOrd="9" destOrd="0" presId="urn:microsoft.com/office/officeart/2005/8/layout/cycle6"/>
    <dgm:cxn modelId="{923BB816-CA92-492E-963A-F72B4E534810}" type="presParOf" srcId="{0E2A1CC3-B6C2-4CA3-BBFC-62A2CBE9AA9E}" destId="{F2D5FAB9-CAFF-4682-8591-FB8FF3976C2F}" srcOrd="10" destOrd="0" presId="urn:microsoft.com/office/officeart/2005/8/layout/cycle6"/>
    <dgm:cxn modelId="{B847E6E9-25B2-42FE-B442-723930D399C5}" type="presParOf" srcId="{0E2A1CC3-B6C2-4CA3-BBFC-62A2CBE9AA9E}" destId="{EAB07B70-9BAF-4062-B124-DCB374E3116E}" srcOrd="11"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D0A76F7-73D9-4F13-8402-02E878BF79C3}" type="doc">
      <dgm:prSet loTypeId="urn:microsoft.com/office/officeart/2011/layout/CircleProcess" loCatId="process" qsTypeId="urn:microsoft.com/office/officeart/2005/8/quickstyle/simple1" qsCatId="simple" csTypeId="urn:microsoft.com/office/officeart/2005/8/colors/accent1_2" csCatId="accent1" phldr="1"/>
      <dgm:spPr/>
    </dgm:pt>
    <dgm:pt modelId="{923AC557-4F3E-4B2A-91A8-8779765D43D6}">
      <dgm:prSet phldrT="[Text]"/>
      <dgm:spPr>
        <a:solidFill>
          <a:schemeClr val="accent1">
            <a:lumMod val="50000"/>
            <a:lumOff val="50000"/>
          </a:schemeClr>
        </a:solidFill>
      </dgm:spPr>
      <dgm:t>
        <a:bodyPr/>
        <a:lstStyle/>
        <a:p>
          <a:r>
            <a:rPr lang="en-US" b="1">
              <a:solidFill>
                <a:schemeClr val="bg1"/>
              </a:solidFill>
            </a:rPr>
            <a:t>Public Agency Requires Standards</a:t>
          </a:r>
        </a:p>
      </dgm:t>
    </dgm:pt>
    <dgm:pt modelId="{A9545880-D5EB-4C2A-B9A2-ADBDC1677949}" type="parTrans" cxnId="{C66A8241-2129-4DA9-B33E-45C019F81930}">
      <dgm:prSet/>
      <dgm:spPr/>
      <dgm:t>
        <a:bodyPr/>
        <a:lstStyle/>
        <a:p>
          <a:endParaRPr lang="en-US"/>
        </a:p>
      </dgm:t>
    </dgm:pt>
    <dgm:pt modelId="{B01A7321-3316-4592-A303-CE0C5949E20C}" type="sibTrans" cxnId="{C66A8241-2129-4DA9-B33E-45C019F81930}">
      <dgm:prSet/>
      <dgm:spPr/>
      <dgm:t>
        <a:bodyPr/>
        <a:lstStyle/>
        <a:p>
          <a:endParaRPr lang="en-US"/>
        </a:p>
      </dgm:t>
    </dgm:pt>
    <dgm:pt modelId="{ED419DA4-0A28-44A5-B247-E91F04118A74}">
      <dgm:prSet phldrT="[Text]"/>
      <dgm:spPr/>
      <dgm:t>
        <a:bodyPr/>
        <a:lstStyle/>
        <a:p>
          <a:r>
            <a:rPr lang="en-US" b="1"/>
            <a:t>Vendor Engages StateRAMP</a:t>
          </a:r>
        </a:p>
      </dgm:t>
    </dgm:pt>
    <dgm:pt modelId="{7E3713A9-128E-4EC7-83B4-4E15E652A8D7}" type="parTrans" cxnId="{5FE55E73-C83A-4F27-B4DC-F4613A864B94}">
      <dgm:prSet/>
      <dgm:spPr/>
      <dgm:t>
        <a:bodyPr/>
        <a:lstStyle/>
        <a:p>
          <a:endParaRPr lang="en-US"/>
        </a:p>
      </dgm:t>
    </dgm:pt>
    <dgm:pt modelId="{F46767F2-7E52-4C4F-BE69-ECA49DB5DF2C}" type="sibTrans" cxnId="{5FE55E73-C83A-4F27-B4DC-F4613A864B94}">
      <dgm:prSet/>
      <dgm:spPr/>
      <dgm:t>
        <a:bodyPr/>
        <a:lstStyle/>
        <a:p>
          <a:endParaRPr lang="en-US"/>
        </a:p>
      </dgm:t>
    </dgm:pt>
    <dgm:pt modelId="{DB3884F7-1035-4D96-8DF1-2D082B3012B7}">
      <dgm:prSet phldrT="[Text]"/>
      <dgm:spPr/>
      <dgm:t>
        <a:bodyPr/>
        <a:lstStyle/>
        <a:p>
          <a:r>
            <a:rPr lang="en-US" b="1" dirty="0"/>
            <a:t>Product has Independent Audit</a:t>
          </a:r>
        </a:p>
      </dgm:t>
    </dgm:pt>
    <dgm:pt modelId="{20B5B0C6-25F4-479E-80CE-B7CE3EB6EF24}" type="parTrans" cxnId="{7F13FC7B-08D2-4022-AB7B-5D6138985BE4}">
      <dgm:prSet/>
      <dgm:spPr/>
      <dgm:t>
        <a:bodyPr/>
        <a:lstStyle/>
        <a:p>
          <a:endParaRPr lang="en-US"/>
        </a:p>
      </dgm:t>
    </dgm:pt>
    <dgm:pt modelId="{A7FEC896-A940-4428-9F97-3F11D77C9853}" type="sibTrans" cxnId="{7F13FC7B-08D2-4022-AB7B-5D6138985BE4}">
      <dgm:prSet/>
      <dgm:spPr/>
      <dgm:t>
        <a:bodyPr/>
        <a:lstStyle/>
        <a:p>
          <a:endParaRPr lang="en-US"/>
        </a:p>
      </dgm:t>
    </dgm:pt>
    <dgm:pt modelId="{3E0D8A3C-49EF-48CD-927D-9F531D5DDACB}">
      <dgm:prSet phldrT="[Text]"/>
      <dgm:spPr>
        <a:solidFill>
          <a:srgbClr val="159DA1"/>
        </a:solidFill>
      </dgm:spPr>
      <dgm:t>
        <a:bodyPr/>
        <a:lstStyle/>
        <a:p>
          <a:r>
            <a:rPr lang="en-US" b="1">
              <a:solidFill>
                <a:schemeClr val="bg1"/>
              </a:solidFill>
            </a:rPr>
            <a:t>StateRAMP Verifies Requirements Met &amp; Assigns Status</a:t>
          </a:r>
        </a:p>
      </dgm:t>
    </dgm:pt>
    <dgm:pt modelId="{6A7543BB-FBD2-42F1-B019-C5A4DDF27AEB}" type="parTrans" cxnId="{D7F2C353-51CE-4A1E-A953-FF719A020D11}">
      <dgm:prSet/>
      <dgm:spPr/>
      <dgm:t>
        <a:bodyPr/>
        <a:lstStyle/>
        <a:p>
          <a:endParaRPr lang="en-US"/>
        </a:p>
      </dgm:t>
    </dgm:pt>
    <dgm:pt modelId="{51E470F0-A022-4886-882F-1E643D552B63}" type="sibTrans" cxnId="{D7F2C353-51CE-4A1E-A953-FF719A020D11}">
      <dgm:prSet/>
      <dgm:spPr/>
      <dgm:t>
        <a:bodyPr/>
        <a:lstStyle/>
        <a:p>
          <a:endParaRPr lang="en-US"/>
        </a:p>
      </dgm:t>
    </dgm:pt>
    <dgm:pt modelId="{4593118F-2397-412D-8232-A554F044A91E}">
      <dgm:prSet phldrT="[Text]"/>
      <dgm:spPr>
        <a:solidFill>
          <a:srgbClr val="159DA1"/>
        </a:solidFill>
      </dgm:spPr>
      <dgm:t>
        <a:bodyPr/>
        <a:lstStyle/>
        <a:p>
          <a:r>
            <a:rPr lang="en-US" b="1">
              <a:solidFill>
                <a:schemeClr val="bg1"/>
              </a:solidFill>
            </a:rPr>
            <a:t>StateRAMP Manages Continuous Monitoring </a:t>
          </a:r>
        </a:p>
      </dgm:t>
    </dgm:pt>
    <dgm:pt modelId="{D1973EB7-E835-4E9C-834B-9354D6701578}" type="parTrans" cxnId="{4E9F1616-AE86-46E1-9ED6-29CDB33369FB}">
      <dgm:prSet/>
      <dgm:spPr/>
      <dgm:t>
        <a:bodyPr/>
        <a:lstStyle/>
        <a:p>
          <a:endParaRPr lang="en-US"/>
        </a:p>
      </dgm:t>
    </dgm:pt>
    <dgm:pt modelId="{5995A029-D983-4D49-BE25-A4A017BE5293}" type="sibTrans" cxnId="{4E9F1616-AE86-46E1-9ED6-29CDB33369FB}">
      <dgm:prSet/>
      <dgm:spPr/>
      <dgm:t>
        <a:bodyPr/>
        <a:lstStyle/>
        <a:p>
          <a:endParaRPr lang="en-US"/>
        </a:p>
      </dgm:t>
    </dgm:pt>
    <dgm:pt modelId="{AC428F2E-E163-46AD-8191-E6DA7CDE4066}">
      <dgm:prSet phldrT="[Text]"/>
      <dgm:spPr>
        <a:solidFill>
          <a:schemeClr val="accent1">
            <a:lumMod val="50000"/>
            <a:lumOff val="50000"/>
          </a:schemeClr>
        </a:solidFill>
      </dgm:spPr>
      <dgm:t>
        <a:bodyPr/>
        <a:lstStyle/>
        <a:p>
          <a:r>
            <a:rPr lang="en-US" b="1">
              <a:solidFill>
                <a:schemeClr val="bg1"/>
              </a:solidFill>
            </a:rPr>
            <a:t>Public Agency  Makes Risk-Based Decisions</a:t>
          </a:r>
        </a:p>
      </dgm:t>
    </dgm:pt>
    <dgm:pt modelId="{234654F9-75D0-499E-AC96-D068CCA1E740}" type="parTrans" cxnId="{452D1993-10D1-4F30-9F62-7389052DEAB4}">
      <dgm:prSet/>
      <dgm:spPr/>
      <dgm:t>
        <a:bodyPr/>
        <a:lstStyle/>
        <a:p>
          <a:endParaRPr lang="en-US"/>
        </a:p>
      </dgm:t>
    </dgm:pt>
    <dgm:pt modelId="{ED76D562-A349-4FF6-9AC8-BDCBB1336ACE}" type="sibTrans" cxnId="{452D1993-10D1-4F30-9F62-7389052DEAB4}">
      <dgm:prSet/>
      <dgm:spPr/>
      <dgm:t>
        <a:bodyPr/>
        <a:lstStyle/>
        <a:p>
          <a:endParaRPr lang="en-US"/>
        </a:p>
      </dgm:t>
    </dgm:pt>
    <dgm:pt modelId="{21B42AB0-539D-47CE-9D9C-E342FDFE6279}" type="pres">
      <dgm:prSet presAssocID="{9D0A76F7-73D9-4F13-8402-02E878BF79C3}" presName="Name0" presStyleCnt="0">
        <dgm:presLayoutVars>
          <dgm:chMax val="11"/>
          <dgm:chPref val="11"/>
          <dgm:dir/>
          <dgm:resizeHandles/>
        </dgm:presLayoutVars>
      </dgm:prSet>
      <dgm:spPr/>
    </dgm:pt>
    <dgm:pt modelId="{631EB46E-BF17-4833-A80E-64D4EE9E25E2}" type="pres">
      <dgm:prSet presAssocID="{AC428F2E-E163-46AD-8191-E6DA7CDE4066}" presName="Accent6" presStyleCnt="0"/>
      <dgm:spPr/>
    </dgm:pt>
    <dgm:pt modelId="{4E334C1C-82AD-434F-821E-784AD7374C14}" type="pres">
      <dgm:prSet presAssocID="{AC428F2E-E163-46AD-8191-E6DA7CDE4066}" presName="Accent" presStyleLbl="node1" presStyleIdx="0" presStyleCnt="6"/>
      <dgm:spPr/>
    </dgm:pt>
    <dgm:pt modelId="{56CCCD6B-3F54-46F0-B423-A2F5614959F7}" type="pres">
      <dgm:prSet presAssocID="{AC428F2E-E163-46AD-8191-E6DA7CDE4066}" presName="ParentBackground6" presStyleCnt="0"/>
      <dgm:spPr/>
    </dgm:pt>
    <dgm:pt modelId="{A936E21B-3973-42C3-B824-1A109BCC5443}" type="pres">
      <dgm:prSet presAssocID="{AC428F2E-E163-46AD-8191-E6DA7CDE4066}" presName="ParentBackground" presStyleLbl="fgAcc1" presStyleIdx="0" presStyleCnt="6"/>
      <dgm:spPr/>
    </dgm:pt>
    <dgm:pt modelId="{B91CFEC5-2EBB-4DA1-97BF-64F0501614A6}" type="pres">
      <dgm:prSet presAssocID="{AC428F2E-E163-46AD-8191-E6DA7CDE4066}" presName="Parent6" presStyleLbl="revTx" presStyleIdx="0" presStyleCnt="0">
        <dgm:presLayoutVars>
          <dgm:chMax val="1"/>
          <dgm:chPref val="1"/>
          <dgm:bulletEnabled val="1"/>
        </dgm:presLayoutVars>
      </dgm:prSet>
      <dgm:spPr/>
    </dgm:pt>
    <dgm:pt modelId="{2FEBF495-3E3E-4FA7-BB47-A09285F31695}" type="pres">
      <dgm:prSet presAssocID="{4593118F-2397-412D-8232-A554F044A91E}" presName="Accent5" presStyleCnt="0"/>
      <dgm:spPr/>
    </dgm:pt>
    <dgm:pt modelId="{E8E20489-4AEA-4901-8F8E-4181FFCC3CCC}" type="pres">
      <dgm:prSet presAssocID="{4593118F-2397-412D-8232-A554F044A91E}" presName="Accent" presStyleLbl="node1" presStyleIdx="1" presStyleCnt="6"/>
      <dgm:spPr/>
    </dgm:pt>
    <dgm:pt modelId="{F0D06856-2099-43D0-AE73-EF02ECB114FF}" type="pres">
      <dgm:prSet presAssocID="{4593118F-2397-412D-8232-A554F044A91E}" presName="ParentBackground5" presStyleCnt="0"/>
      <dgm:spPr/>
    </dgm:pt>
    <dgm:pt modelId="{EE14FD5D-A8B7-4067-8F51-D56E10CE1708}" type="pres">
      <dgm:prSet presAssocID="{4593118F-2397-412D-8232-A554F044A91E}" presName="ParentBackground" presStyleLbl="fgAcc1" presStyleIdx="1" presStyleCnt="6"/>
      <dgm:spPr/>
    </dgm:pt>
    <dgm:pt modelId="{CF1F8C4F-6ADE-4B87-8C85-26E38772263C}" type="pres">
      <dgm:prSet presAssocID="{4593118F-2397-412D-8232-A554F044A91E}" presName="Parent5" presStyleLbl="revTx" presStyleIdx="0" presStyleCnt="0">
        <dgm:presLayoutVars>
          <dgm:chMax val="1"/>
          <dgm:chPref val="1"/>
          <dgm:bulletEnabled val="1"/>
        </dgm:presLayoutVars>
      </dgm:prSet>
      <dgm:spPr/>
    </dgm:pt>
    <dgm:pt modelId="{A93C10F1-BE74-40DE-9CAE-1ADA0AD118CC}" type="pres">
      <dgm:prSet presAssocID="{3E0D8A3C-49EF-48CD-927D-9F531D5DDACB}" presName="Accent4" presStyleCnt="0"/>
      <dgm:spPr/>
    </dgm:pt>
    <dgm:pt modelId="{01C567AA-4AC3-447D-945E-CE160F29FD92}" type="pres">
      <dgm:prSet presAssocID="{3E0D8A3C-49EF-48CD-927D-9F531D5DDACB}" presName="Accent" presStyleLbl="node1" presStyleIdx="2" presStyleCnt="6"/>
      <dgm:spPr/>
    </dgm:pt>
    <dgm:pt modelId="{B1D01805-8823-459F-9545-649C98765876}" type="pres">
      <dgm:prSet presAssocID="{3E0D8A3C-49EF-48CD-927D-9F531D5DDACB}" presName="ParentBackground4" presStyleCnt="0"/>
      <dgm:spPr/>
    </dgm:pt>
    <dgm:pt modelId="{F21EF2EA-7670-4FA9-8A31-2E6AA34CD1B4}" type="pres">
      <dgm:prSet presAssocID="{3E0D8A3C-49EF-48CD-927D-9F531D5DDACB}" presName="ParentBackground" presStyleLbl="fgAcc1" presStyleIdx="2" presStyleCnt="6"/>
      <dgm:spPr/>
    </dgm:pt>
    <dgm:pt modelId="{A36D2419-AF83-437B-B795-B1CC721F1D7B}" type="pres">
      <dgm:prSet presAssocID="{3E0D8A3C-49EF-48CD-927D-9F531D5DDACB}" presName="Parent4" presStyleLbl="revTx" presStyleIdx="0" presStyleCnt="0">
        <dgm:presLayoutVars>
          <dgm:chMax val="1"/>
          <dgm:chPref val="1"/>
          <dgm:bulletEnabled val="1"/>
        </dgm:presLayoutVars>
      </dgm:prSet>
      <dgm:spPr/>
    </dgm:pt>
    <dgm:pt modelId="{D09AD071-516B-4431-82EC-028DA2F79F14}" type="pres">
      <dgm:prSet presAssocID="{DB3884F7-1035-4D96-8DF1-2D082B3012B7}" presName="Accent3" presStyleCnt="0"/>
      <dgm:spPr/>
    </dgm:pt>
    <dgm:pt modelId="{F1D8D839-8ADC-42E6-8AAB-60F548FBC49F}" type="pres">
      <dgm:prSet presAssocID="{DB3884F7-1035-4D96-8DF1-2D082B3012B7}" presName="Accent" presStyleLbl="node1" presStyleIdx="3" presStyleCnt="6"/>
      <dgm:spPr/>
    </dgm:pt>
    <dgm:pt modelId="{81B76803-FC8A-4681-8DED-CA94A7F8122B}" type="pres">
      <dgm:prSet presAssocID="{DB3884F7-1035-4D96-8DF1-2D082B3012B7}" presName="ParentBackground3" presStyleCnt="0"/>
      <dgm:spPr/>
    </dgm:pt>
    <dgm:pt modelId="{C1FED7C4-EAD3-4DC6-B467-6B7D1845F31E}" type="pres">
      <dgm:prSet presAssocID="{DB3884F7-1035-4D96-8DF1-2D082B3012B7}" presName="ParentBackground" presStyleLbl="fgAcc1" presStyleIdx="3" presStyleCnt="6"/>
      <dgm:spPr/>
    </dgm:pt>
    <dgm:pt modelId="{0135F5FC-C6E8-4B85-AF75-E65421037ECA}" type="pres">
      <dgm:prSet presAssocID="{DB3884F7-1035-4D96-8DF1-2D082B3012B7}" presName="Parent3" presStyleLbl="revTx" presStyleIdx="0" presStyleCnt="0">
        <dgm:presLayoutVars>
          <dgm:chMax val="1"/>
          <dgm:chPref val="1"/>
          <dgm:bulletEnabled val="1"/>
        </dgm:presLayoutVars>
      </dgm:prSet>
      <dgm:spPr/>
    </dgm:pt>
    <dgm:pt modelId="{D2B7532F-673D-423A-B964-8AA76971EF4C}" type="pres">
      <dgm:prSet presAssocID="{ED419DA4-0A28-44A5-B247-E91F04118A74}" presName="Accent2" presStyleCnt="0"/>
      <dgm:spPr/>
    </dgm:pt>
    <dgm:pt modelId="{77799BF0-B006-45F7-9C40-8BF85170A024}" type="pres">
      <dgm:prSet presAssocID="{ED419DA4-0A28-44A5-B247-E91F04118A74}" presName="Accent" presStyleLbl="node1" presStyleIdx="4" presStyleCnt="6"/>
      <dgm:spPr/>
    </dgm:pt>
    <dgm:pt modelId="{67898640-AF9B-4814-9943-37E599649ECF}" type="pres">
      <dgm:prSet presAssocID="{ED419DA4-0A28-44A5-B247-E91F04118A74}" presName="ParentBackground2" presStyleCnt="0"/>
      <dgm:spPr/>
    </dgm:pt>
    <dgm:pt modelId="{8A52F0C3-9F9A-47F7-ACB5-010C31E2C37A}" type="pres">
      <dgm:prSet presAssocID="{ED419DA4-0A28-44A5-B247-E91F04118A74}" presName="ParentBackground" presStyleLbl="fgAcc1" presStyleIdx="4" presStyleCnt="6"/>
      <dgm:spPr/>
    </dgm:pt>
    <dgm:pt modelId="{5C973D39-91A3-490D-B555-ECE2FA77A89C}" type="pres">
      <dgm:prSet presAssocID="{ED419DA4-0A28-44A5-B247-E91F04118A74}" presName="Parent2" presStyleLbl="revTx" presStyleIdx="0" presStyleCnt="0">
        <dgm:presLayoutVars>
          <dgm:chMax val="1"/>
          <dgm:chPref val="1"/>
          <dgm:bulletEnabled val="1"/>
        </dgm:presLayoutVars>
      </dgm:prSet>
      <dgm:spPr/>
    </dgm:pt>
    <dgm:pt modelId="{382B25D5-8264-467D-A716-ACCD86FA17C6}" type="pres">
      <dgm:prSet presAssocID="{923AC557-4F3E-4B2A-91A8-8779765D43D6}" presName="Accent1" presStyleCnt="0"/>
      <dgm:spPr/>
    </dgm:pt>
    <dgm:pt modelId="{7282A252-8D69-409A-86A1-1DB3A1E424DA}" type="pres">
      <dgm:prSet presAssocID="{923AC557-4F3E-4B2A-91A8-8779765D43D6}" presName="Accent" presStyleLbl="node1" presStyleIdx="5" presStyleCnt="6"/>
      <dgm:spPr/>
    </dgm:pt>
    <dgm:pt modelId="{EAB07A88-A108-44DB-8971-A41556538779}" type="pres">
      <dgm:prSet presAssocID="{923AC557-4F3E-4B2A-91A8-8779765D43D6}" presName="ParentBackground1" presStyleCnt="0"/>
      <dgm:spPr/>
    </dgm:pt>
    <dgm:pt modelId="{5589F83C-40FD-48F1-9802-E1A67BB41CEA}" type="pres">
      <dgm:prSet presAssocID="{923AC557-4F3E-4B2A-91A8-8779765D43D6}" presName="ParentBackground" presStyleLbl="fgAcc1" presStyleIdx="5" presStyleCnt="6"/>
      <dgm:spPr/>
    </dgm:pt>
    <dgm:pt modelId="{EF233991-8F68-4FAD-84CC-A57232BB0F29}" type="pres">
      <dgm:prSet presAssocID="{923AC557-4F3E-4B2A-91A8-8779765D43D6}" presName="Parent1" presStyleLbl="revTx" presStyleIdx="0" presStyleCnt="0">
        <dgm:presLayoutVars>
          <dgm:chMax val="1"/>
          <dgm:chPref val="1"/>
          <dgm:bulletEnabled val="1"/>
        </dgm:presLayoutVars>
      </dgm:prSet>
      <dgm:spPr/>
    </dgm:pt>
  </dgm:ptLst>
  <dgm:cxnLst>
    <dgm:cxn modelId="{4AECDE05-5EC1-4BB0-BE80-10846381A1CC}" type="presOf" srcId="{9D0A76F7-73D9-4F13-8402-02E878BF79C3}" destId="{21B42AB0-539D-47CE-9D9C-E342FDFE6279}" srcOrd="0" destOrd="0" presId="urn:microsoft.com/office/officeart/2011/layout/CircleProcess"/>
    <dgm:cxn modelId="{0B09C012-09C6-4FD7-A780-9F4A3BB517BC}" type="presOf" srcId="{ED419DA4-0A28-44A5-B247-E91F04118A74}" destId="{8A52F0C3-9F9A-47F7-ACB5-010C31E2C37A}" srcOrd="0" destOrd="0" presId="urn:microsoft.com/office/officeart/2011/layout/CircleProcess"/>
    <dgm:cxn modelId="{4E9F1616-AE86-46E1-9ED6-29CDB33369FB}" srcId="{9D0A76F7-73D9-4F13-8402-02E878BF79C3}" destId="{4593118F-2397-412D-8232-A554F044A91E}" srcOrd="4" destOrd="0" parTransId="{D1973EB7-E835-4E9C-834B-9354D6701578}" sibTransId="{5995A029-D983-4D49-BE25-A4A017BE5293}"/>
    <dgm:cxn modelId="{4B1DE95F-E347-4A6A-AA16-5F47A4F10B40}" type="presOf" srcId="{4593118F-2397-412D-8232-A554F044A91E}" destId="{EE14FD5D-A8B7-4067-8F51-D56E10CE1708}" srcOrd="0" destOrd="0" presId="urn:microsoft.com/office/officeart/2011/layout/CircleProcess"/>
    <dgm:cxn modelId="{C66A8241-2129-4DA9-B33E-45C019F81930}" srcId="{9D0A76F7-73D9-4F13-8402-02E878BF79C3}" destId="{923AC557-4F3E-4B2A-91A8-8779765D43D6}" srcOrd="0" destOrd="0" parTransId="{A9545880-D5EB-4C2A-B9A2-ADBDC1677949}" sibTransId="{B01A7321-3316-4592-A303-CE0C5949E20C}"/>
    <dgm:cxn modelId="{62983064-A4C6-44D2-80CE-9979FD8CF925}" type="presOf" srcId="{AC428F2E-E163-46AD-8191-E6DA7CDE4066}" destId="{B91CFEC5-2EBB-4DA1-97BF-64F0501614A6}" srcOrd="1" destOrd="0" presId="urn:microsoft.com/office/officeart/2011/layout/CircleProcess"/>
    <dgm:cxn modelId="{ADAA7048-FE9F-4E7E-9D3C-3D36B60A8F22}" type="presOf" srcId="{4593118F-2397-412D-8232-A554F044A91E}" destId="{CF1F8C4F-6ADE-4B87-8C85-26E38772263C}" srcOrd="1" destOrd="0" presId="urn:microsoft.com/office/officeart/2011/layout/CircleProcess"/>
    <dgm:cxn modelId="{06F22D49-13CB-48CD-8668-CE4FD8293116}" type="presOf" srcId="{DB3884F7-1035-4D96-8DF1-2D082B3012B7}" destId="{0135F5FC-C6E8-4B85-AF75-E65421037ECA}" srcOrd="1" destOrd="0" presId="urn:microsoft.com/office/officeart/2011/layout/CircleProcess"/>
    <dgm:cxn modelId="{CD06AC4A-D2A6-404D-8132-B15C38D4005C}" type="presOf" srcId="{923AC557-4F3E-4B2A-91A8-8779765D43D6}" destId="{5589F83C-40FD-48F1-9802-E1A67BB41CEA}" srcOrd="0" destOrd="0" presId="urn:microsoft.com/office/officeart/2011/layout/CircleProcess"/>
    <dgm:cxn modelId="{DD5AD06A-AE73-498A-8712-9B2A1DD7BC2E}" type="presOf" srcId="{DB3884F7-1035-4D96-8DF1-2D082B3012B7}" destId="{C1FED7C4-EAD3-4DC6-B467-6B7D1845F31E}" srcOrd="0" destOrd="0" presId="urn:microsoft.com/office/officeart/2011/layout/CircleProcess"/>
    <dgm:cxn modelId="{5FE55E73-C83A-4F27-B4DC-F4613A864B94}" srcId="{9D0A76F7-73D9-4F13-8402-02E878BF79C3}" destId="{ED419DA4-0A28-44A5-B247-E91F04118A74}" srcOrd="1" destOrd="0" parTransId="{7E3713A9-128E-4EC7-83B4-4E15E652A8D7}" sibTransId="{F46767F2-7E52-4C4F-BE69-ECA49DB5DF2C}"/>
    <dgm:cxn modelId="{D7F2C353-51CE-4A1E-A953-FF719A020D11}" srcId="{9D0A76F7-73D9-4F13-8402-02E878BF79C3}" destId="{3E0D8A3C-49EF-48CD-927D-9F531D5DDACB}" srcOrd="3" destOrd="0" parTransId="{6A7543BB-FBD2-42F1-B019-C5A4DDF27AEB}" sibTransId="{51E470F0-A022-4886-882F-1E643D552B63}"/>
    <dgm:cxn modelId="{7F0AF454-B68F-4D79-8BD0-C25D12476535}" type="presOf" srcId="{3E0D8A3C-49EF-48CD-927D-9F531D5DDACB}" destId="{A36D2419-AF83-437B-B795-B1CC721F1D7B}" srcOrd="1" destOrd="0" presId="urn:microsoft.com/office/officeart/2011/layout/CircleProcess"/>
    <dgm:cxn modelId="{BAC5D17A-5FC2-460B-A52A-987D2F2FB0DC}" type="presOf" srcId="{3E0D8A3C-49EF-48CD-927D-9F531D5DDACB}" destId="{F21EF2EA-7670-4FA9-8A31-2E6AA34CD1B4}" srcOrd="0" destOrd="0" presId="urn:microsoft.com/office/officeart/2011/layout/CircleProcess"/>
    <dgm:cxn modelId="{EE27DA5A-744E-40BF-A40E-5BB42B1CDD62}" type="presOf" srcId="{923AC557-4F3E-4B2A-91A8-8779765D43D6}" destId="{EF233991-8F68-4FAD-84CC-A57232BB0F29}" srcOrd="1" destOrd="0" presId="urn:microsoft.com/office/officeart/2011/layout/CircleProcess"/>
    <dgm:cxn modelId="{7F13FC7B-08D2-4022-AB7B-5D6138985BE4}" srcId="{9D0A76F7-73D9-4F13-8402-02E878BF79C3}" destId="{DB3884F7-1035-4D96-8DF1-2D082B3012B7}" srcOrd="2" destOrd="0" parTransId="{20B5B0C6-25F4-479E-80CE-B7CE3EB6EF24}" sibTransId="{A7FEC896-A940-4428-9F97-3F11D77C9853}"/>
    <dgm:cxn modelId="{452D1993-10D1-4F30-9F62-7389052DEAB4}" srcId="{9D0A76F7-73D9-4F13-8402-02E878BF79C3}" destId="{AC428F2E-E163-46AD-8191-E6DA7CDE4066}" srcOrd="5" destOrd="0" parTransId="{234654F9-75D0-499E-AC96-D068CCA1E740}" sibTransId="{ED76D562-A349-4FF6-9AC8-BDCBB1336ACE}"/>
    <dgm:cxn modelId="{88CBDFBA-38B8-4ED8-87A1-A7E501AA2E2D}" type="presOf" srcId="{ED419DA4-0A28-44A5-B247-E91F04118A74}" destId="{5C973D39-91A3-490D-B555-ECE2FA77A89C}" srcOrd="1" destOrd="0" presId="urn:microsoft.com/office/officeart/2011/layout/CircleProcess"/>
    <dgm:cxn modelId="{A40254FD-423D-4DB7-8EAC-F581120CECEC}" type="presOf" srcId="{AC428F2E-E163-46AD-8191-E6DA7CDE4066}" destId="{A936E21B-3973-42C3-B824-1A109BCC5443}" srcOrd="0" destOrd="0" presId="urn:microsoft.com/office/officeart/2011/layout/CircleProcess"/>
    <dgm:cxn modelId="{4BFFD701-842B-4B74-B79C-D3CE1DF34CC8}" type="presParOf" srcId="{21B42AB0-539D-47CE-9D9C-E342FDFE6279}" destId="{631EB46E-BF17-4833-A80E-64D4EE9E25E2}" srcOrd="0" destOrd="0" presId="urn:microsoft.com/office/officeart/2011/layout/CircleProcess"/>
    <dgm:cxn modelId="{6B073C52-0FED-4CE7-AE6D-C8BB2FFE36F3}" type="presParOf" srcId="{631EB46E-BF17-4833-A80E-64D4EE9E25E2}" destId="{4E334C1C-82AD-434F-821E-784AD7374C14}" srcOrd="0" destOrd="0" presId="urn:microsoft.com/office/officeart/2011/layout/CircleProcess"/>
    <dgm:cxn modelId="{D4A860BF-0B40-45CA-BC10-8A31EE1500BA}" type="presParOf" srcId="{21B42AB0-539D-47CE-9D9C-E342FDFE6279}" destId="{56CCCD6B-3F54-46F0-B423-A2F5614959F7}" srcOrd="1" destOrd="0" presId="urn:microsoft.com/office/officeart/2011/layout/CircleProcess"/>
    <dgm:cxn modelId="{1AEBAFF5-4DDE-44A4-B3D7-FC8693FA7B99}" type="presParOf" srcId="{56CCCD6B-3F54-46F0-B423-A2F5614959F7}" destId="{A936E21B-3973-42C3-B824-1A109BCC5443}" srcOrd="0" destOrd="0" presId="urn:microsoft.com/office/officeart/2011/layout/CircleProcess"/>
    <dgm:cxn modelId="{6362118D-88F7-4232-9DF8-708EC1482FD9}" type="presParOf" srcId="{21B42AB0-539D-47CE-9D9C-E342FDFE6279}" destId="{B91CFEC5-2EBB-4DA1-97BF-64F0501614A6}" srcOrd="2" destOrd="0" presId="urn:microsoft.com/office/officeart/2011/layout/CircleProcess"/>
    <dgm:cxn modelId="{8925D453-7E80-4D61-8DE5-18A04A8AFD3F}" type="presParOf" srcId="{21B42AB0-539D-47CE-9D9C-E342FDFE6279}" destId="{2FEBF495-3E3E-4FA7-BB47-A09285F31695}" srcOrd="3" destOrd="0" presId="urn:microsoft.com/office/officeart/2011/layout/CircleProcess"/>
    <dgm:cxn modelId="{E2679782-C473-4B9E-B8F7-075321A19137}" type="presParOf" srcId="{2FEBF495-3E3E-4FA7-BB47-A09285F31695}" destId="{E8E20489-4AEA-4901-8F8E-4181FFCC3CCC}" srcOrd="0" destOrd="0" presId="urn:microsoft.com/office/officeart/2011/layout/CircleProcess"/>
    <dgm:cxn modelId="{703E0DC0-2572-46EC-A18E-596CCACBF3D8}" type="presParOf" srcId="{21B42AB0-539D-47CE-9D9C-E342FDFE6279}" destId="{F0D06856-2099-43D0-AE73-EF02ECB114FF}" srcOrd="4" destOrd="0" presId="urn:microsoft.com/office/officeart/2011/layout/CircleProcess"/>
    <dgm:cxn modelId="{02EFBD89-5AA3-4C5A-9203-E96D312E968F}" type="presParOf" srcId="{F0D06856-2099-43D0-AE73-EF02ECB114FF}" destId="{EE14FD5D-A8B7-4067-8F51-D56E10CE1708}" srcOrd="0" destOrd="0" presId="urn:microsoft.com/office/officeart/2011/layout/CircleProcess"/>
    <dgm:cxn modelId="{6A15DFC3-C9F1-4ADF-8991-C2E55B10E7CC}" type="presParOf" srcId="{21B42AB0-539D-47CE-9D9C-E342FDFE6279}" destId="{CF1F8C4F-6ADE-4B87-8C85-26E38772263C}" srcOrd="5" destOrd="0" presId="urn:microsoft.com/office/officeart/2011/layout/CircleProcess"/>
    <dgm:cxn modelId="{C2B44AFD-D867-4521-99E9-0A6628FF2F7C}" type="presParOf" srcId="{21B42AB0-539D-47CE-9D9C-E342FDFE6279}" destId="{A93C10F1-BE74-40DE-9CAE-1ADA0AD118CC}" srcOrd="6" destOrd="0" presId="urn:microsoft.com/office/officeart/2011/layout/CircleProcess"/>
    <dgm:cxn modelId="{D482935C-9522-47EE-8BAD-DBD63A3E0BF1}" type="presParOf" srcId="{A93C10F1-BE74-40DE-9CAE-1ADA0AD118CC}" destId="{01C567AA-4AC3-447D-945E-CE160F29FD92}" srcOrd="0" destOrd="0" presId="urn:microsoft.com/office/officeart/2011/layout/CircleProcess"/>
    <dgm:cxn modelId="{64C5E5BC-CF07-4758-A0FD-1430D4726E59}" type="presParOf" srcId="{21B42AB0-539D-47CE-9D9C-E342FDFE6279}" destId="{B1D01805-8823-459F-9545-649C98765876}" srcOrd="7" destOrd="0" presId="urn:microsoft.com/office/officeart/2011/layout/CircleProcess"/>
    <dgm:cxn modelId="{356F896E-0652-4E42-97D2-477375B2C5EF}" type="presParOf" srcId="{B1D01805-8823-459F-9545-649C98765876}" destId="{F21EF2EA-7670-4FA9-8A31-2E6AA34CD1B4}" srcOrd="0" destOrd="0" presId="urn:microsoft.com/office/officeart/2011/layout/CircleProcess"/>
    <dgm:cxn modelId="{FA00E6D7-D83E-441F-A104-63CB8BE73959}" type="presParOf" srcId="{21B42AB0-539D-47CE-9D9C-E342FDFE6279}" destId="{A36D2419-AF83-437B-B795-B1CC721F1D7B}" srcOrd="8" destOrd="0" presId="urn:microsoft.com/office/officeart/2011/layout/CircleProcess"/>
    <dgm:cxn modelId="{37630378-E4E9-45F4-9790-952B4EF247A1}" type="presParOf" srcId="{21B42AB0-539D-47CE-9D9C-E342FDFE6279}" destId="{D09AD071-516B-4431-82EC-028DA2F79F14}" srcOrd="9" destOrd="0" presId="urn:microsoft.com/office/officeart/2011/layout/CircleProcess"/>
    <dgm:cxn modelId="{6D5148BA-21A7-455D-B070-E24BC4336951}" type="presParOf" srcId="{D09AD071-516B-4431-82EC-028DA2F79F14}" destId="{F1D8D839-8ADC-42E6-8AAB-60F548FBC49F}" srcOrd="0" destOrd="0" presId="urn:microsoft.com/office/officeart/2011/layout/CircleProcess"/>
    <dgm:cxn modelId="{59C2B7D3-3524-4CFB-9F75-C93CD971B26A}" type="presParOf" srcId="{21B42AB0-539D-47CE-9D9C-E342FDFE6279}" destId="{81B76803-FC8A-4681-8DED-CA94A7F8122B}" srcOrd="10" destOrd="0" presId="urn:microsoft.com/office/officeart/2011/layout/CircleProcess"/>
    <dgm:cxn modelId="{1B0A1525-091F-4CFF-AAE6-EA908E1AEE83}" type="presParOf" srcId="{81B76803-FC8A-4681-8DED-CA94A7F8122B}" destId="{C1FED7C4-EAD3-4DC6-B467-6B7D1845F31E}" srcOrd="0" destOrd="0" presId="urn:microsoft.com/office/officeart/2011/layout/CircleProcess"/>
    <dgm:cxn modelId="{6E0DF860-876F-4070-9A2B-06B03CE80A34}" type="presParOf" srcId="{21B42AB0-539D-47CE-9D9C-E342FDFE6279}" destId="{0135F5FC-C6E8-4B85-AF75-E65421037ECA}" srcOrd="11" destOrd="0" presId="urn:microsoft.com/office/officeart/2011/layout/CircleProcess"/>
    <dgm:cxn modelId="{75231A33-329F-4754-8932-6758BFD817DF}" type="presParOf" srcId="{21B42AB0-539D-47CE-9D9C-E342FDFE6279}" destId="{D2B7532F-673D-423A-B964-8AA76971EF4C}" srcOrd="12" destOrd="0" presId="urn:microsoft.com/office/officeart/2011/layout/CircleProcess"/>
    <dgm:cxn modelId="{A8436D3D-84BC-4BFD-9755-99009C7A3B6A}" type="presParOf" srcId="{D2B7532F-673D-423A-B964-8AA76971EF4C}" destId="{77799BF0-B006-45F7-9C40-8BF85170A024}" srcOrd="0" destOrd="0" presId="urn:microsoft.com/office/officeart/2011/layout/CircleProcess"/>
    <dgm:cxn modelId="{5760CC29-B3BB-4274-9F16-ABD0C9783C82}" type="presParOf" srcId="{21B42AB0-539D-47CE-9D9C-E342FDFE6279}" destId="{67898640-AF9B-4814-9943-37E599649ECF}" srcOrd="13" destOrd="0" presId="urn:microsoft.com/office/officeart/2011/layout/CircleProcess"/>
    <dgm:cxn modelId="{3DEF30C8-6F14-4DDD-9802-6965CBEE2C7D}" type="presParOf" srcId="{67898640-AF9B-4814-9943-37E599649ECF}" destId="{8A52F0C3-9F9A-47F7-ACB5-010C31E2C37A}" srcOrd="0" destOrd="0" presId="urn:microsoft.com/office/officeart/2011/layout/CircleProcess"/>
    <dgm:cxn modelId="{D18F12E0-7257-4700-9947-927F1DF40E26}" type="presParOf" srcId="{21B42AB0-539D-47CE-9D9C-E342FDFE6279}" destId="{5C973D39-91A3-490D-B555-ECE2FA77A89C}" srcOrd="14" destOrd="0" presId="urn:microsoft.com/office/officeart/2011/layout/CircleProcess"/>
    <dgm:cxn modelId="{7245F5AF-DE36-4B80-BD13-9D93EE0B8997}" type="presParOf" srcId="{21B42AB0-539D-47CE-9D9C-E342FDFE6279}" destId="{382B25D5-8264-467D-A716-ACCD86FA17C6}" srcOrd="15" destOrd="0" presId="urn:microsoft.com/office/officeart/2011/layout/CircleProcess"/>
    <dgm:cxn modelId="{42615FBA-5E8F-4EB0-B3F7-B8B86E954A9B}" type="presParOf" srcId="{382B25D5-8264-467D-A716-ACCD86FA17C6}" destId="{7282A252-8D69-409A-86A1-1DB3A1E424DA}" srcOrd="0" destOrd="0" presId="urn:microsoft.com/office/officeart/2011/layout/CircleProcess"/>
    <dgm:cxn modelId="{BC1744B8-62D1-414A-AB59-A98BCD9813F0}" type="presParOf" srcId="{21B42AB0-539D-47CE-9D9C-E342FDFE6279}" destId="{EAB07A88-A108-44DB-8971-A41556538779}" srcOrd="16" destOrd="0" presId="urn:microsoft.com/office/officeart/2011/layout/CircleProcess"/>
    <dgm:cxn modelId="{2D47DA44-3A5E-4E85-82D6-02C9F66A59D6}" type="presParOf" srcId="{EAB07A88-A108-44DB-8971-A41556538779}" destId="{5589F83C-40FD-48F1-9802-E1A67BB41CEA}" srcOrd="0" destOrd="0" presId="urn:microsoft.com/office/officeart/2011/layout/CircleProcess"/>
    <dgm:cxn modelId="{94795ED2-6CDA-488D-8068-22F568026345}" type="presParOf" srcId="{21B42AB0-539D-47CE-9D9C-E342FDFE6279}" destId="{EF233991-8F68-4FAD-84CC-A57232BB0F29}" srcOrd="17"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7C90A0D-76E7-4A05-9614-793821742829}"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C67C963B-DBE9-4A50-AF66-2175E0B6EBD0}">
      <dgm:prSet phldrT="[Text]"/>
      <dgm:spPr/>
      <dgm:t>
        <a:bodyPr/>
        <a:lstStyle/>
        <a:p>
          <a:r>
            <a:rPr lang="en-US"/>
            <a:t>Have a Voice</a:t>
          </a:r>
        </a:p>
      </dgm:t>
    </dgm:pt>
    <dgm:pt modelId="{39CF508F-A002-489A-AC71-A22DFF7F923F}" type="parTrans" cxnId="{AE1A2991-BF03-44FF-BFCA-CBD05386E9DB}">
      <dgm:prSet/>
      <dgm:spPr/>
      <dgm:t>
        <a:bodyPr/>
        <a:lstStyle/>
        <a:p>
          <a:endParaRPr lang="en-US"/>
        </a:p>
      </dgm:t>
    </dgm:pt>
    <dgm:pt modelId="{BAD53288-3DA8-4857-963C-F824C814C2F0}" type="sibTrans" cxnId="{AE1A2991-BF03-44FF-BFCA-CBD05386E9DB}">
      <dgm:prSet/>
      <dgm:spPr/>
      <dgm:t>
        <a:bodyPr/>
        <a:lstStyle/>
        <a:p>
          <a:endParaRPr lang="en-US"/>
        </a:p>
      </dgm:t>
    </dgm:pt>
    <dgm:pt modelId="{2E7CF680-4305-4993-90F8-481930CA8DB6}">
      <dgm:prSet phldrT="[Text]"/>
      <dgm:spPr/>
      <dgm:t>
        <a:bodyPr/>
        <a:lstStyle/>
        <a:p>
          <a:r>
            <a:rPr lang="en-US"/>
            <a:t>Nominate for Committee</a:t>
          </a:r>
        </a:p>
      </dgm:t>
    </dgm:pt>
    <dgm:pt modelId="{5290B680-5091-4316-B92D-462344AE1BA1}" type="parTrans" cxnId="{9F9E74CC-5DAA-403C-A80B-A2F222E7707A}">
      <dgm:prSet/>
      <dgm:spPr/>
      <dgm:t>
        <a:bodyPr/>
        <a:lstStyle/>
        <a:p>
          <a:endParaRPr lang="en-US"/>
        </a:p>
      </dgm:t>
    </dgm:pt>
    <dgm:pt modelId="{805C0DFF-C9F3-4357-A211-1DEE1C51A9DC}" type="sibTrans" cxnId="{9F9E74CC-5DAA-403C-A80B-A2F222E7707A}">
      <dgm:prSet/>
      <dgm:spPr/>
      <dgm:t>
        <a:bodyPr/>
        <a:lstStyle/>
        <a:p>
          <a:endParaRPr lang="en-US"/>
        </a:p>
      </dgm:t>
    </dgm:pt>
    <dgm:pt modelId="{F6AA862A-AC6E-4B5B-83E5-BFD2F0838964}">
      <dgm:prSet phldrT="[Text]"/>
      <dgm:spPr/>
      <dgm:t>
        <a:bodyPr/>
        <a:lstStyle/>
        <a:p>
          <a:r>
            <a:rPr lang="en-US"/>
            <a:t>Provider Leadership Council</a:t>
          </a:r>
        </a:p>
      </dgm:t>
    </dgm:pt>
    <dgm:pt modelId="{DC59D0EC-5E43-491B-AA45-78CA1D0BFB58}" type="parTrans" cxnId="{F46209EB-9979-4D2E-AAE2-FD748EDFA726}">
      <dgm:prSet/>
      <dgm:spPr/>
      <dgm:t>
        <a:bodyPr/>
        <a:lstStyle/>
        <a:p>
          <a:endParaRPr lang="en-US"/>
        </a:p>
      </dgm:t>
    </dgm:pt>
    <dgm:pt modelId="{0D02ADF9-0B79-482C-A696-2D55C912B650}" type="sibTrans" cxnId="{F46209EB-9979-4D2E-AAE2-FD748EDFA726}">
      <dgm:prSet/>
      <dgm:spPr/>
      <dgm:t>
        <a:bodyPr/>
        <a:lstStyle/>
        <a:p>
          <a:endParaRPr lang="en-US"/>
        </a:p>
      </dgm:t>
    </dgm:pt>
    <dgm:pt modelId="{49BBE56C-F0B9-459C-B669-A1878E8DD1AE}">
      <dgm:prSet phldrT="[Text]"/>
      <dgm:spPr/>
      <dgm:t>
        <a:bodyPr/>
        <a:lstStyle/>
        <a:p>
          <a:r>
            <a:rPr lang="en-US"/>
            <a:t>Access StateRAMP Program</a:t>
          </a:r>
        </a:p>
      </dgm:t>
    </dgm:pt>
    <dgm:pt modelId="{7F9A4C8A-F48F-4A56-9C73-E54918334670}" type="parTrans" cxnId="{E85C59A6-75B0-4F3E-9DFE-F1ABFFE9A773}">
      <dgm:prSet/>
      <dgm:spPr/>
      <dgm:t>
        <a:bodyPr/>
        <a:lstStyle/>
        <a:p>
          <a:endParaRPr lang="en-US"/>
        </a:p>
      </dgm:t>
    </dgm:pt>
    <dgm:pt modelId="{0A99F6A0-B5EF-42D2-839A-E367FDCF6307}" type="sibTrans" cxnId="{E85C59A6-75B0-4F3E-9DFE-F1ABFFE9A773}">
      <dgm:prSet/>
      <dgm:spPr/>
      <dgm:t>
        <a:bodyPr/>
        <a:lstStyle/>
        <a:p>
          <a:endParaRPr lang="en-US"/>
        </a:p>
      </dgm:t>
    </dgm:pt>
    <dgm:pt modelId="{B9BCBFF6-9165-4C3A-8150-08A82F774B16}">
      <dgm:prSet phldrT="[Text]"/>
      <dgm:spPr/>
      <dgm:t>
        <a:bodyPr/>
        <a:lstStyle/>
        <a:p>
          <a:r>
            <a:rPr lang="en-US"/>
            <a:t>Improve Nation’s Security!</a:t>
          </a:r>
        </a:p>
      </dgm:t>
    </dgm:pt>
    <dgm:pt modelId="{126A4B47-7EFB-46FA-B6E5-D10FBF988B6B}" type="parTrans" cxnId="{404326AF-1F41-46F3-BACC-ECE1A7BE419B}">
      <dgm:prSet/>
      <dgm:spPr/>
      <dgm:t>
        <a:bodyPr/>
        <a:lstStyle/>
        <a:p>
          <a:endParaRPr lang="en-US"/>
        </a:p>
      </dgm:t>
    </dgm:pt>
    <dgm:pt modelId="{554E6CA2-4C0D-4702-8A88-E3E4E478CF75}" type="sibTrans" cxnId="{404326AF-1F41-46F3-BACC-ECE1A7BE419B}">
      <dgm:prSet/>
      <dgm:spPr/>
      <dgm:t>
        <a:bodyPr/>
        <a:lstStyle/>
        <a:p>
          <a:endParaRPr lang="en-US"/>
        </a:p>
      </dgm:t>
    </dgm:pt>
    <dgm:pt modelId="{270A4E16-9A6B-494F-8E96-A9798A27B2DA}">
      <dgm:prSet phldrT="[Text]"/>
      <dgm:spPr/>
      <dgm:t>
        <a:bodyPr/>
        <a:lstStyle/>
        <a:p>
          <a:r>
            <a:rPr lang="en-US"/>
            <a:t>Education &amp; Resources</a:t>
          </a:r>
        </a:p>
      </dgm:t>
    </dgm:pt>
    <dgm:pt modelId="{75F0811E-F2D8-44BA-9D6D-FEC25301C1CC}" type="parTrans" cxnId="{9ECBC953-EC92-42A2-BFAE-26322A5C4A83}">
      <dgm:prSet/>
      <dgm:spPr/>
      <dgm:t>
        <a:bodyPr/>
        <a:lstStyle/>
        <a:p>
          <a:endParaRPr lang="en-US"/>
        </a:p>
      </dgm:t>
    </dgm:pt>
    <dgm:pt modelId="{D4F34559-55B8-4711-8382-8356960CCC00}" type="sibTrans" cxnId="{9ECBC953-EC92-42A2-BFAE-26322A5C4A83}">
      <dgm:prSet/>
      <dgm:spPr/>
      <dgm:t>
        <a:bodyPr/>
        <a:lstStyle/>
        <a:p>
          <a:endParaRPr lang="en-US"/>
        </a:p>
      </dgm:t>
    </dgm:pt>
    <dgm:pt modelId="{DF21FC42-104F-4369-B848-E3383C0476CE}" type="pres">
      <dgm:prSet presAssocID="{E7C90A0D-76E7-4A05-9614-793821742829}" presName="diagram" presStyleCnt="0">
        <dgm:presLayoutVars>
          <dgm:dir/>
          <dgm:resizeHandles val="exact"/>
        </dgm:presLayoutVars>
      </dgm:prSet>
      <dgm:spPr/>
    </dgm:pt>
    <dgm:pt modelId="{65BF6E70-453D-4CAB-991D-9D392EAEA927}" type="pres">
      <dgm:prSet presAssocID="{C67C963B-DBE9-4A50-AF66-2175E0B6EBD0}" presName="node" presStyleLbl="node1" presStyleIdx="0" presStyleCnt="6">
        <dgm:presLayoutVars>
          <dgm:bulletEnabled val="1"/>
        </dgm:presLayoutVars>
      </dgm:prSet>
      <dgm:spPr/>
    </dgm:pt>
    <dgm:pt modelId="{D51705E8-A4BC-4DB2-82B2-26CE81A7F931}" type="pres">
      <dgm:prSet presAssocID="{BAD53288-3DA8-4857-963C-F824C814C2F0}" presName="sibTrans" presStyleCnt="0"/>
      <dgm:spPr/>
    </dgm:pt>
    <dgm:pt modelId="{AFF19B7C-B97E-4609-8A0F-D58612E33317}" type="pres">
      <dgm:prSet presAssocID="{2E7CF680-4305-4993-90F8-481930CA8DB6}" presName="node" presStyleLbl="node1" presStyleIdx="1" presStyleCnt="6">
        <dgm:presLayoutVars>
          <dgm:bulletEnabled val="1"/>
        </dgm:presLayoutVars>
      </dgm:prSet>
      <dgm:spPr/>
    </dgm:pt>
    <dgm:pt modelId="{C7CDE40D-B61E-47C9-A6A5-ACBCC6AF65EA}" type="pres">
      <dgm:prSet presAssocID="{805C0DFF-C9F3-4357-A211-1DEE1C51A9DC}" presName="sibTrans" presStyleCnt="0"/>
      <dgm:spPr/>
    </dgm:pt>
    <dgm:pt modelId="{9017E596-E0E5-4431-B4C2-AA85CD17535C}" type="pres">
      <dgm:prSet presAssocID="{F6AA862A-AC6E-4B5B-83E5-BFD2F0838964}" presName="node" presStyleLbl="node1" presStyleIdx="2" presStyleCnt="6">
        <dgm:presLayoutVars>
          <dgm:bulletEnabled val="1"/>
        </dgm:presLayoutVars>
      </dgm:prSet>
      <dgm:spPr/>
    </dgm:pt>
    <dgm:pt modelId="{A433F2DD-F08C-4026-8593-1219922D4B79}" type="pres">
      <dgm:prSet presAssocID="{0D02ADF9-0B79-482C-A696-2D55C912B650}" presName="sibTrans" presStyleCnt="0"/>
      <dgm:spPr/>
    </dgm:pt>
    <dgm:pt modelId="{22B6FDF8-920F-46D4-9B04-5818E9C90AB6}" type="pres">
      <dgm:prSet presAssocID="{49BBE56C-F0B9-459C-B669-A1878E8DD1AE}" presName="node" presStyleLbl="node1" presStyleIdx="3" presStyleCnt="6">
        <dgm:presLayoutVars>
          <dgm:bulletEnabled val="1"/>
        </dgm:presLayoutVars>
      </dgm:prSet>
      <dgm:spPr/>
    </dgm:pt>
    <dgm:pt modelId="{D8F0AEE9-8E87-46B2-BB7D-B956AF2FB419}" type="pres">
      <dgm:prSet presAssocID="{0A99F6A0-B5EF-42D2-839A-E367FDCF6307}" presName="sibTrans" presStyleCnt="0"/>
      <dgm:spPr/>
    </dgm:pt>
    <dgm:pt modelId="{66270600-3057-4A9F-85B4-44FDC758E492}" type="pres">
      <dgm:prSet presAssocID="{270A4E16-9A6B-494F-8E96-A9798A27B2DA}" presName="node" presStyleLbl="node1" presStyleIdx="4" presStyleCnt="6">
        <dgm:presLayoutVars>
          <dgm:bulletEnabled val="1"/>
        </dgm:presLayoutVars>
      </dgm:prSet>
      <dgm:spPr/>
    </dgm:pt>
    <dgm:pt modelId="{43C66E0A-17CE-4952-B385-7C8E7F756B5E}" type="pres">
      <dgm:prSet presAssocID="{D4F34559-55B8-4711-8382-8356960CCC00}" presName="sibTrans" presStyleCnt="0"/>
      <dgm:spPr/>
    </dgm:pt>
    <dgm:pt modelId="{9E8CF8CF-F7F7-4840-A3D3-7B352E232AAF}" type="pres">
      <dgm:prSet presAssocID="{B9BCBFF6-9165-4C3A-8150-08A82F774B16}" presName="node" presStyleLbl="node1" presStyleIdx="5" presStyleCnt="6">
        <dgm:presLayoutVars>
          <dgm:bulletEnabled val="1"/>
        </dgm:presLayoutVars>
      </dgm:prSet>
      <dgm:spPr/>
    </dgm:pt>
  </dgm:ptLst>
  <dgm:cxnLst>
    <dgm:cxn modelId="{A3BD5726-B592-4AD4-8617-6CFD768F261A}" type="presOf" srcId="{2E7CF680-4305-4993-90F8-481930CA8DB6}" destId="{AFF19B7C-B97E-4609-8A0F-D58612E33317}" srcOrd="0" destOrd="0" presId="urn:microsoft.com/office/officeart/2005/8/layout/default"/>
    <dgm:cxn modelId="{5EA0F527-E0C0-41D5-BC7A-C154172A604B}" type="presOf" srcId="{C67C963B-DBE9-4A50-AF66-2175E0B6EBD0}" destId="{65BF6E70-453D-4CAB-991D-9D392EAEA927}" srcOrd="0" destOrd="0" presId="urn:microsoft.com/office/officeart/2005/8/layout/default"/>
    <dgm:cxn modelId="{4ED78765-843E-40F5-9804-AD1B375CC0B7}" type="presOf" srcId="{49BBE56C-F0B9-459C-B669-A1878E8DD1AE}" destId="{22B6FDF8-920F-46D4-9B04-5818E9C90AB6}" srcOrd="0" destOrd="0" presId="urn:microsoft.com/office/officeart/2005/8/layout/default"/>
    <dgm:cxn modelId="{E68BCE69-2A13-48E8-9DE9-CDEC3D320335}" type="presOf" srcId="{270A4E16-9A6B-494F-8E96-A9798A27B2DA}" destId="{66270600-3057-4A9F-85B4-44FDC758E492}" srcOrd="0" destOrd="0" presId="urn:microsoft.com/office/officeart/2005/8/layout/default"/>
    <dgm:cxn modelId="{9ECBC953-EC92-42A2-BFAE-26322A5C4A83}" srcId="{E7C90A0D-76E7-4A05-9614-793821742829}" destId="{270A4E16-9A6B-494F-8E96-A9798A27B2DA}" srcOrd="4" destOrd="0" parTransId="{75F0811E-F2D8-44BA-9D6D-FEC25301C1CC}" sibTransId="{D4F34559-55B8-4711-8382-8356960CCC00}"/>
    <dgm:cxn modelId="{12441A8E-A6D8-43CD-A6B8-C6652B5AF761}" type="presOf" srcId="{E7C90A0D-76E7-4A05-9614-793821742829}" destId="{DF21FC42-104F-4369-B848-E3383C0476CE}" srcOrd="0" destOrd="0" presId="urn:microsoft.com/office/officeart/2005/8/layout/default"/>
    <dgm:cxn modelId="{AE1A2991-BF03-44FF-BFCA-CBD05386E9DB}" srcId="{E7C90A0D-76E7-4A05-9614-793821742829}" destId="{C67C963B-DBE9-4A50-AF66-2175E0B6EBD0}" srcOrd="0" destOrd="0" parTransId="{39CF508F-A002-489A-AC71-A22DFF7F923F}" sibTransId="{BAD53288-3DA8-4857-963C-F824C814C2F0}"/>
    <dgm:cxn modelId="{E85C59A6-75B0-4F3E-9DFE-F1ABFFE9A773}" srcId="{E7C90A0D-76E7-4A05-9614-793821742829}" destId="{49BBE56C-F0B9-459C-B669-A1878E8DD1AE}" srcOrd="3" destOrd="0" parTransId="{7F9A4C8A-F48F-4A56-9C73-E54918334670}" sibTransId="{0A99F6A0-B5EF-42D2-839A-E367FDCF6307}"/>
    <dgm:cxn modelId="{404326AF-1F41-46F3-BACC-ECE1A7BE419B}" srcId="{E7C90A0D-76E7-4A05-9614-793821742829}" destId="{B9BCBFF6-9165-4C3A-8150-08A82F774B16}" srcOrd="5" destOrd="0" parTransId="{126A4B47-7EFB-46FA-B6E5-D10FBF988B6B}" sibTransId="{554E6CA2-4C0D-4702-8A88-E3E4E478CF75}"/>
    <dgm:cxn modelId="{9F9E74CC-5DAA-403C-A80B-A2F222E7707A}" srcId="{E7C90A0D-76E7-4A05-9614-793821742829}" destId="{2E7CF680-4305-4993-90F8-481930CA8DB6}" srcOrd="1" destOrd="0" parTransId="{5290B680-5091-4316-B92D-462344AE1BA1}" sibTransId="{805C0DFF-C9F3-4357-A211-1DEE1C51A9DC}"/>
    <dgm:cxn modelId="{49723BCE-8DA2-47EA-AE4D-1261F7B48810}" type="presOf" srcId="{F6AA862A-AC6E-4B5B-83E5-BFD2F0838964}" destId="{9017E596-E0E5-4431-B4C2-AA85CD17535C}" srcOrd="0" destOrd="0" presId="urn:microsoft.com/office/officeart/2005/8/layout/default"/>
    <dgm:cxn modelId="{768AC2CE-DB2F-4CE6-B333-F652625AF72A}" type="presOf" srcId="{B9BCBFF6-9165-4C3A-8150-08A82F774B16}" destId="{9E8CF8CF-F7F7-4840-A3D3-7B352E232AAF}" srcOrd="0" destOrd="0" presId="urn:microsoft.com/office/officeart/2005/8/layout/default"/>
    <dgm:cxn modelId="{F46209EB-9979-4D2E-AAE2-FD748EDFA726}" srcId="{E7C90A0D-76E7-4A05-9614-793821742829}" destId="{F6AA862A-AC6E-4B5B-83E5-BFD2F0838964}" srcOrd="2" destOrd="0" parTransId="{DC59D0EC-5E43-491B-AA45-78CA1D0BFB58}" sibTransId="{0D02ADF9-0B79-482C-A696-2D55C912B650}"/>
    <dgm:cxn modelId="{820A7DC8-037D-4B22-B5C1-D0AB83E2EAC9}" type="presParOf" srcId="{DF21FC42-104F-4369-B848-E3383C0476CE}" destId="{65BF6E70-453D-4CAB-991D-9D392EAEA927}" srcOrd="0" destOrd="0" presId="urn:microsoft.com/office/officeart/2005/8/layout/default"/>
    <dgm:cxn modelId="{FE8E679F-2C32-4C7E-961D-EB3AEB6735EF}" type="presParOf" srcId="{DF21FC42-104F-4369-B848-E3383C0476CE}" destId="{D51705E8-A4BC-4DB2-82B2-26CE81A7F931}" srcOrd="1" destOrd="0" presId="urn:microsoft.com/office/officeart/2005/8/layout/default"/>
    <dgm:cxn modelId="{DC9F5384-2AEF-421C-991E-5A66C0AB31C7}" type="presParOf" srcId="{DF21FC42-104F-4369-B848-E3383C0476CE}" destId="{AFF19B7C-B97E-4609-8A0F-D58612E33317}" srcOrd="2" destOrd="0" presId="urn:microsoft.com/office/officeart/2005/8/layout/default"/>
    <dgm:cxn modelId="{5981CBF2-5B1E-49D7-8698-A3B5A92FDE64}" type="presParOf" srcId="{DF21FC42-104F-4369-B848-E3383C0476CE}" destId="{C7CDE40D-B61E-47C9-A6A5-ACBCC6AF65EA}" srcOrd="3" destOrd="0" presId="urn:microsoft.com/office/officeart/2005/8/layout/default"/>
    <dgm:cxn modelId="{DF330A8E-FCE0-4EF0-86E0-F2734660AA0A}" type="presParOf" srcId="{DF21FC42-104F-4369-B848-E3383C0476CE}" destId="{9017E596-E0E5-4431-B4C2-AA85CD17535C}" srcOrd="4" destOrd="0" presId="urn:microsoft.com/office/officeart/2005/8/layout/default"/>
    <dgm:cxn modelId="{6BF2D797-40CB-4D62-AB7D-470396F9F5FD}" type="presParOf" srcId="{DF21FC42-104F-4369-B848-E3383C0476CE}" destId="{A433F2DD-F08C-4026-8593-1219922D4B79}" srcOrd="5" destOrd="0" presId="urn:microsoft.com/office/officeart/2005/8/layout/default"/>
    <dgm:cxn modelId="{CB270597-15F0-4818-B1B7-471457C605C0}" type="presParOf" srcId="{DF21FC42-104F-4369-B848-E3383C0476CE}" destId="{22B6FDF8-920F-46D4-9B04-5818E9C90AB6}" srcOrd="6" destOrd="0" presId="urn:microsoft.com/office/officeart/2005/8/layout/default"/>
    <dgm:cxn modelId="{460BD0B8-5C17-49C1-B60F-ACE83C2E4F87}" type="presParOf" srcId="{DF21FC42-104F-4369-B848-E3383C0476CE}" destId="{D8F0AEE9-8E87-46B2-BB7D-B956AF2FB419}" srcOrd="7" destOrd="0" presId="urn:microsoft.com/office/officeart/2005/8/layout/default"/>
    <dgm:cxn modelId="{CA809F83-EC82-4CC4-91ED-54FC18BD1A05}" type="presParOf" srcId="{DF21FC42-104F-4369-B848-E3383C0476CE}" destId="{66270600-3057-4A9F-85B4-44FDC758E492}" srcOrd="8" destOrd="0" presId="urn:microsoft.com/office/officeart/2005/8/layout/default"/>
    <dgm:cxn modelId="{527F01FB-A9F1-4579-9135-66EB1D67F0F0}" type="presParOf" srcId="{DF21FC42-104F-4369-B848-E3383C0476CE}" destId="{43C66E0A-17CE-4952-B385-7C8E7F756B5E}" srcOrd="9" destOrd="0" presId="urn:microsoft.com/office/officeart/2005/8/layout/default"/>
    <dgm:cxn modelId="{90F174FC-CAC2-4905-996B-6138175E8BF1}" type="presParOf" srcId="{DF21FC42-104F-4369-B848-E3383C0476CE}" destId="{9E8CF8CF-F7F7-4840-A3D3-7B352E232AAF}" srcOrd="10"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B85442-B2FD-467B-AC1F-5851FB0239AD}">
      <dsp:nvSpPr>
        <dsp:cNvPr id="0" name=""/>
        <dsp:cNvSpPr/>
      </dsp:nvSpPr>
      <dsp:spPr>
        <a:xfrm>
          <a:off x="3083" y="591488"/>
          <a:ext cx="2446023" cy="1467613"/>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1" kern="1200" dirty="0"/>
            <a:t>Service Provider</a:t>
          </a:r>
        </a:p>
        <a:p>
          <a:pPr marL="114300" lvl="1" indent="-114300" algn="l" defTabSz="577850">
            <a:lnSpc>
              <a:spcPct val="90000"/>
            </a:lnSpc>
            <a:spcBef>
              <a:spcPct val="0"/>
            </a:spcBef>
            <a:spcAft>
              <a:spcPct val="15000"/>
            </a:spcAft>
            <a:buChar char="•"/>
          </a:pPr>
          <a:r>
            <a:rPr lang="en-US" sz="1300" kern="1200" dirty="0"/>
            <a:t>Provider who utilizes IaaS, PaaS and/or SaaS to process, store and/or transmit data</a:t>
          </a:r>
        </a:p>
      </dsp:txBody>
      <dsp:txXfrm>
        <a:off x="3083" y="591488"/>
        <a:ext cx="2446023" cy="1467613"/>
      </dsp:txXfrm>
    </dsp:sp>
    <dsp:sp modelId="{6E963CAC-AD8D-4A2B-8701-7012994AF49E}">
      <dsp:nvSpPr>
        <dsp:cNvPr id="0" name=""/>
        <dsp:cNvSpPr/>
      </dsp:nvSpPr>
      <dsp:spPr>
        <a:xfrm>
          <a:off x="2693708" y="591488"/>
          <a:ext cx="2446023" cy="1467613"/>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1" kern="1200" dirty="0"/>
            <a:t>3PAO</a:t>
          </a:r>
        </a:p>
        <a:p>
          <a:pPr marL="114300" lvl="1" indent="-114300" algn="l" defTabSz="577850" rtl="0">
            <a:lnSpc>
              <a:spcPct val="90000"/>
            </a:lnSpc>
            <a:spcBef>
              <a:spcPct val="0"/>
            </a:spcBef>
            <a:spcAft>
              <a:spcPct val="15000"/>
            </a:spcAft>
            <a:buChar char="•"/>
          </a:pPr>
          <a:r>
            <a:rPr lang="en-US" sz="1300" kern="1200" dirty="0"/>
            <a:t>Third Party Assessment Organizations</a:t>
          </a:r>
          <a:r>
            <a:rPr lang="en-US" sz="1300" kern="1200" dirty="0">
              <a:latin typeface="Calibri Light" panose="020F0302020204030204"/>
            </a:rPr>
            <a:t> </a:t>
          </a:r>
        </a:p>
        <a:p>
          <a:pPr marL="114300" lvl="1" indent="-114300" algn="l" defTabSz="577850">
            <a:lnSpc>
              <a:spcPct val="90000"/>
            </a:lnSpc>
            <a:spcBef>
              <a:spcPct val="0"/>
            </a:spcBef>
            <a:spcAft>
              <a:spcPct val="15000"/>
            </a:spcAft>
            <a:buChar char="•"/>
          </a:pPr>
          <a:r>
            <a:rPr lang="en-US" sz="1300" kern="1200" dirty="0"/>
            <a:t>Conducts audits and assessments</a:t>
          </a:r>
        </a:p>
        <a:p>
          <a:pPr marL="114300" lvl="1" indent="-114300" algn="l" defTabSz="577850">
            <a:lnSpc>
              <a:spcPct val="90000"/>
            </a:lnSpc>
            <a:spcBef>
              <a:spcPct val="0"/>
            </a:spcBef>
            <a:spcAft>
              <a:spcPct val="15000"/>
            </a:spcAft>
            <a:buChar char="•"/>
          </a:pPr>
          <a:r>
            <a:rPr lang="en-US" sz="1300" kern="1200" dirty="0"/>
            <a:t>30+ accredited by FedRAMP</a:t>
          </a:r>
        </a:p>
      </dsp:txBody>
      <dsp:txXfrm>
        <a:off x="2693708" y="591488"/>
        <a:ext cx="2446023" cy="1467613"/>
      </dsp:txXfrm>
    </dsp:sp>
    <dsp:sp modelId="{999F58AC-D0A9-4829-A58C-9833677EAC42}">
      <dsp:nvSpPr>
        <dsp:cNvPr id="0" name=""/>
        <dsp:cNvSpPr/>
      </dsp:nvSpPr>
      <dsp:spPr>
        <a:xfrm>
          <a:off x="5384334" y="591488"/>
          <a:ext cx="2446023" cy="1467613"/>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1" kern="1200" dirty="0"/>
            <a:t>Security Packages</a:t>
          </a:r>
        </a:p>
        <a:p>
          <a:pPr marL="114300" lvl="1" indent="-114300" algn="l" defTabSz="577850">
            <a:lnSpc>
              <a:spcPct val="90000"/>
            </a:lnSpc>
            <a:spcBef>
              <a:spcPct val="0"/>
            </a:spcBef>
            <a:spcAft>
              <a:spcPct val="15000"/>
            </a:spcAft>
            <a:buChar char="•"/>
          </a:pPr>
          <a:r>
            <a:rPr lang="en-US" sz="1300" kern="1200" dirty="0"/>
            <a:t>Documentation of a cloud system’s security</a:t>
          </a:r>
        </a:p>
      </dsp:txBody>
      <dsp:txXfrm>
        <a:off x="5384334" y="591488"/>
        <a:ext cx="2446023" cy="1467613"/>
      </dsp:txXfrm>
    </dsp:sp>
    <dsp:sp modelId="{49C9849F-5416-44A2-8DFA-DF051F258642}">
      <dsp:nvSpPr>
        <dsp:cNvPr id="0" name=""/>
        <dsp:cNvSpPr/>
      </dsp:nvSpPr>
      <dsp:spPr>
        <a:xfrm>
          <a:off x="8074959" y="591488"/>
          <a:ext cx="2446023" cy="1467613"/>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en-US" sz="1700" b="1" kern="1200" dirty="0"/>
            <a:t>Impact Levels</a:t>
          </a:r>
          <a:r>
            <a:rPr lang="en-US" sz="1700" kern="1200" dirty="0">
              <a:latin typeface="Calibri Light" panose="020F0302020204030204"/>
            </a:rPr>
            <a:t> </a:t>
          </a:r>
          <a:endParaRPr lang="en-US" sz="1700" kern="1200" dirty="0"/>
        </a:p>
        <a:p>
          <a:pPr marL="114300" lvl="1" indent="-114300" algn="l" defTabSz="577850">
            <a:lnSpc>
              <a:spcPct val="90000"/>
            </a:lnSpc>
            <a:spcBef>
              <a:spcPct val="0"/>
            </a:spcBef>
            <a:spcAft>
              <a:spcPct val="15000"/>
            </a:spcAft>
            <a:buChar char="•"/>
          </a:pPr>
          <a:r>
            <a:rPr lang="en-US" sz="1300" kern="1200" dirty="0"/>
            <a:t>Based on sensitivity of data and criticality of system</a:t>
          </a:r>
        </a:p>
        <a:p>
          <a:pPr marL="114300" lvl="1" indent="-114300" algn="l" defTabSz="577850">
            <a:lnSpc>
              <a:spcPct val="90000"/>
            </a:lnSpc>
            <a:spcBef>
              <a:spcPct val="0"/>
            </a:spcBef>
            <a:spcAft>
              <a:spcPct val="15000"/>
            </a:spcAft>
            <a:buChar char="•"/>
          </a:pPr>
          <a:r>
            <a:rPr lang="en-US" sz="1300" kern="1200" dirty="0"/>
            <a:t>Aligned with FedRAMP and NIST 800-53 Rev. 4</a:t>
          </a:r>
        </a:p>
      </dsp:txBody>
      <dsp:txXfrm>
        <a:off x="8074959" y="591488"/>
        <a:ext cx="2446023" cy="1467613"/>
      </dsp:txXfrm>
    </dsp:sp>
    <dsp:sp modelId="{C2BC62AD-59BA-4896-9A7D-2627DAB9F939}">
      <dsp:nvSpPr>
        <dsp:cNvPr id="0" name=""/>
        <dsp:cNvSpPr/>
      </dsp:nvSpPr>
      <dsp:spPr>
        <a:xfrm>
          <a:off x="1348395" y="2303704"/>
          <a:ext cx="2446023" cy="1467613"/>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1" kern="1200" dirty="0"/>
            <a:t>Security Status</a:t>
          </a:r>
        </a:p>
        <a:p>
          <a:pPr marL="114300" lvl="1" indent="-114300" algn="l" defTabSz="577850" rtl="0">
            <a:lnSpc>
              <a:spcPct val="90000"/>
            </a:lnSpc>
            <a:spcBef>
              <a:spcPct val="0"/>
            </a:spcBef>
            <a:spcAft>
              <a:spcPct val="15000"/>
            </a:spcAft>
            <a:buChar char="•"/>
          </a:pPr>
          <a:r>
            <a:rPr lang="en-US" sz="1300" kern="1200" dirty="0">
              <a:latin typeface="Calibri Light" panose="020F0302020204030204"/>
            </a:rPr>
            <a:t> </a:t>
          </a:r>
          <a:r>
            <a:rPr lang="en-US" sz="1300" kern="1200" dirty="0"/>
            <a:t>Status of security authorization</a:t>
          </a:r>
        </a:p>
        <a:p>
          <a:pPr marL="114300" lvl="1" indent="-114300" algn="l" defTabSz="577850" rtl="0">
            <a:lnSpc>
              <a:spcPct val="90000"/>
            </a:lnSpc>
            <a:spcBef>
              <a:spcPct val="0"/>
            </a:spcBef>
            <a:spcAft>
              <a:spcPct val="15000"/>
            </a:spcAft>
            <a:buChar char="•"/>
          </a:pPr>
          <a:r>
            <a:rPr lang="en-US" sz="1300" kern="1200" dirty="0">
              <a:latin typeface="Calibri Light" panose="020F0302020204030204"/>
            </a:rPr>
            <a:t> </a:t>
          </a:r>
          <a:r>
            <a:rPr lang="en-US" sz="1300" kern="1200" dirty="0"/>
            <a:t>Milestone statuses: Ready, Provisional and Authorized</a:t>
          </a:r>
        </a:p>
      </dsp:txBody>
      <dsp:txXfrm>
        <a:off x="1348395" y="2303704"/>
        <a:ext cx="2446023" cy="1467613"/>
      </dsp:txXfrm>
    </dsp:sp>
    <dsp:sp modelId="{757A7828-D749-440D-8512-EBB231E5534D}">
      <dsp:nvSpPr>
        <dsp:cNvPr id="0" name=""/>
        <dsp:cNvSpPr/>
      </dsp:nvSpPr>
      <dsp:spPr>
        <a:xfrm>
          <a:off x="4039021" y="2303704"/>
          <a:ext cx="2446023" cy="1467613"/>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1" kern="1200" dirty="0"/>
            <a:t>PMO</a:t>
          </a:r>
        </a:p>
        <a:p>
          <a:pPr marL="114300" lvl="1" indent="-114300" algn="l" defTabSz="577850">
            <a:lnSpc>
              <a:spcPct val="90000"/>
            </a:lnSpc>
            <a:spcBef>
              <a:spcPct val="0"/>
            </a:spcBef>
            <a:spcAft>
              <a:spcPct val="15000"/>
            </a:spcAft>
            <a:buChar char="•"/>
          </a:pPr>
          <a:r>
            <a:rPr lang="en-US" sz="1300" kern="1200" dirty="0"/>
            <a:t>Program Management Office</a:t>
          </a:r>
        </a:p>
        <a:p>
          <a:pPr marL="114300" lvl="1" indent="-114300" algn="l" defTabSz="577850">
            <a:lnSpc>
              <a:spcPct val="90000"/>
            </a:lnSpc>
            <a:spcBef>
              <a:spcPct val="0"/>
            </a:spcBef>
            <a:spcAft>
              <a:spcPct val="15000"/>
            </a:spcAft>
            <a:buChar char="•"/>
          </a:pPr>
          <a:r>
            <a:rPr lang="en-US" sz="1300" kern="1200" dirty="0"/>
            <a:t>Reviews 3PAO audits and recommends security status based on board-adopted policies</a:t>
          </a:r>
        </a:p>
      </dsp:txBody>
      <dsp:txXfrm>
        <a:off x="4039021" y="2303704"/>
        <a:ext cx="2446023" cy="1467613"/>
      </dsp:txXfrm>
    </dsp:sp>
    <dsp:sp modelId="{341CDC29-C556-4DBA-B9E4-C6AE7A3ED5CA}">
      <dsp:nvSpPr>
        <dsp:cNvPr id="0" name=""/>
        <dsp:cNvSpPr/>
      </dsp:nvSpPr>
      <dsp:spPr>
        <a:xfrm>
          <a:off x="6729646" y="2303704"/>
          <a:ext cx="2446023" cy="1467613"/>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en-US" sz="1700" b="1" kern="1200" dirty="0"/>
            <a:t>Authorized Product List</a:t>
          </a:r>
          <a:r>
            <a:rPr lang="en-US" sz="1700" b="1" kern="1200" dirty="0">
              <a:latin typeface="Calibri Light" panose="020F0302020204030204"/>
            </a:rPr>
            <a:t> (APL)</a:t>
          </a:r>
          <a:endParaRPr lang="en-US" sz="1700" b="1" kern="1200" dirty="0"/>
        </a:p>
        <a:p>
          <a:pPr marL="114300" lvl="1" indent="-114300" algn="l" defTabSz="577850">
            <a:lnSpc>
              <a:spcPct val="90000"/>
            </a:lnSpc>
            <a:spcBef>
              <a:spcPct val="0"/>
            </a:spcBef>
            <a:spcAft>
              <a:spcPct val="15000"/>
            </a:spcAft>
            <a:buChar char="•"/>
          </a:pPr>
          <a:r>
            <a:rPr lang="en-US" sz="1300" kern="1200" dirty="0"/>
            <a:t>Directory of providers’ offerings with </a:t>
          </a:r>
          <a:r>
            <a:rPr lang="en-US" sz="1300" kern="1200" dirty="0" err="1"/>
            <a:t>StateRAMP</a:t>
          </a:r>
          <a:r>
            <a:rPr lang="en-US" sz="1300" kern="1200" dirty="0"/>
            <a:t> Security Status</a:t>
          </a:r>
        </a:p>
        <a:p>
          <a:pPr marL="114300" lvl="1" indent="-114300" algn="l" defTabSz="577850">
            <a:lnSpc>
              <a:spcPct val="90000"/>
            </a:lnSpc>
            <a:spcBef>
              <a:spcPct val="0"/>
            </a:spcBef>
            <a:spcAft>
              <a:spcPct val="15000"/>
            </a:spcAft>
            <a:buChar char="•"/>
          </a:pPr>
          <a:r>
            <a:rPr lang="en-US" sz="1300" kern="1200" dirty="0"/>
            <a:t>Fast track process for FedRAMP approved offerings</a:t>
          </a:r>
        </a:p>
      </dsp:txBody>
      <dsp:txXfrm>
        <a:off x="6729646" y="2303704"/>
        <a:ext cx="2446023" cy="14676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2A777-D1EE-486D-BA27-D13735CCDF1A}">
      <dsp:nvSpPr>
        <dsp:cNvPr id="0" name=""/>
        <dsp:cNvSpPr/>
      </dsp:nvSpPr>
      <dsp:spPr>
        <a:xfrm>
          <a:off x="4723" y="622649"/>
          <a:ext cx="2749324" cy="1849547"/>
        </a:xfrm>
        <a:prstGeom prst="chevron">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b="1" kern="1200" dirty="0" err="1"/>
            <a:t>StateRAMP</a:t>
          </a:r>
          <a:r>
            <a:rPr lang="en-US" sz="1200" b="1" kern="1200" dirty="0"/>
            <a:t> Security Snapshot</a:t>
          </a:r>
        </a:p>
      </dsp:txBody>
      <dsp:txXfrm>
        <a:off x="929497" y="622649"/>
        <a:ext cx="899777" cy="1849547"/>
      </dsp:txXfrm>
    </dsp:sp>
    <dsp:sp modelId="{7A3E517E-B26C-4FF5-A4FE-DF45ABB3DF86}">
      <dsp:nvSpPr>
        <dsp:cNvPr id="0" name=""/>
        <dsp:cNvSpPr/>
      </dsp:nvSpPr>
      <dsp:spPr>
        <a:xfrm>
          <a:off x="2479115" y="592131"/>
          <a:ext cx="2749324" cy="1910582"/>
        </a:xfrm>
        <a:prstGeom prst="chevron">
          <a:avLst/>
        </a:prstGeom>
        <a:solidFill>
          <a:schemeClr val="accent3">
            <a:hueOff val="-440783"/>
            <a:satOff val="8959"/>
            <a:lumOff val="150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rtl="0">
            <a:lnSpc>
              <a:spcPct val="90000"/>
            </a:lnSpc>
            <a:spcBef>
              <a:spcPct val="0"/>
            </a:spcBef>
            <a:spcAft>
              <a:spcPct val="35000"/>
            </a:spcAft>
            <a:buNone/>
          </a:pPr>
          <a:r>
            <a:rPr lang="en-US" sz="1200" b="1" kern="1200" dirty="0">
              <a:latin typeface="Calibri Light" panose="020F0302020204030204"/>
            </a:rPr>
            <a:t>Progressing </a:t>
          </a:r>
          <a:r>
            <a:rPr lang="en-US" sz="1200" b="1" kern="1200" dirty="0" err="1">
              <a:latin typeface="Calibri Light" panose="020F0302020204030204"/>
            </a:rPr>
            <a:t>StateRAMP</a:t>
          </a:r>
          <a:r>
            <a:rPr lang="en-US" sz="1200" b="1" kern="1200" dirty="0"/>
            <a:t> Security Snapshot</a:t>
          </a:r>
          <a:r>
            <a:rPr lang="en-US" sz="1200" b="1" kern="1200" dirty="0">
              <a:latin typeface="Calibri Light" panose="020F0302020204030204"/>
            </a:rPr>
            <a:t> </a:t>
          </a:r>
          <a:endParaRPr lang="en-US" sz="1200" b="1" kern="1200" dirty="0"/>
        </a:p>
      </dsp:txBody>
      <dsp:txXfrm>
        <a:off x="3434406" y="592131"/>
        <a:ext cx="838742" cy="1910582"/>
      </dsp:txXfrm>
    </dsp:sp>
    <dsp:sp modelId="{2A3897CE-DCDF-40A3-B393-0DD8EEC836DD}">
      <dsp:nvSpPr>
        <dsp:cNvPr id="0" name=""/>
        <dsp:cNvSpPr/>
      </dsp:nvSpPr>
      <dsp:spPr>
        <a:xfrm>
          <a:off x="4953507" y="576878"/>
          <a:ext cx="2749324" cy="1941089"/>
        </a:xfrm>
        <a:prstGeom prst="chevron">
          <a:avLst/>
        </a:prstGeom>
        <a:solidFill>
          <a:schemeClr val="accent3">
            <a:hueOff val="-881567"/>
            <a:satOff val="17918"/>
            <a:lumOff val="300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b="1" kern="1200" dirty="0" err="1"/>
            <a:t>StateRAMP</a:t>
          </a:r>
          <a:r>
            <a:rPr lang="en-US" sz="1200" b="1" kern="1200" dirty="0"/>
            <a:t> Ready	</a:t>
          </a:r>
        </a:p>
      </dsp:txBody>
      <dsp:txXfrm>
        <a:off x="5924052" y="576878"/>
        <a:ext cx="808235" cy="1941089"/>
      </dsp:txXfrm>
    </dsp:sp>
    <dsp:sp modelId="{FF844431-8429-45E5-8B88-35D7D9A5C7D8}">
      <dsp:nvSpPr>
        <dsp:cNvPr id="0" name=""/>
        <dsp:cNvSpPr/>
      </dsp:nvSpPr>
      <dsp:spPr>
        <a:xfrm>
          <a:off x="7427899" y="592131"/>
          <a:ext cx="2749324" cy="1910582"/>
        </a:xfrm>
        <a:prstGeom prst="chevron">
          <a:avLst/>
        </a:prstGeom>
        <a:solidFill>
          <a:schemeClr val="accent3">
            <a:hueOff val="-1322350"/>
            <a:satOff val="26877"/>
            <a:lumOff val="451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b="1" kern="1200" dirty="0" err="1"/>
            <a:t>StateRAMP</a:t>
          </a:r>
          <a:r>
            <a:rPr lang="en-US" sz="1200" b="1" kern="1200" dirty="0"/>
            <a:t> Authorized</a:t>
          </a:r>
        </a:p>
      </dsp:txBody>
      <dsp:txXfrm>
        <a:off x="8383190" y="592131"/>
        <a:ext cx="838742" cy="19105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1ADD65-595B-4F2D-98B7-34799FDE6ACD}">
      <dsp:nvSpPr>
        <dsp:cNvPr id="0" name=""/>
        <dsp:cNvSpPr/>
      </dsp:nvSpPr>
      <dsp:spPr>
        <a:xfrm>
          <a:off x="2957844" y="1999"/>
          <a:ext cx="1699226" cy="1104497"/>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Monthly vulnerability reporting from Provider to PMO</a:t>
          </a:r>
        </a:p>
      </dsp:txBody>
      <dsp:txXfrm>
        <a:off x="3011761" y="55916"/>
        <a:ext cx="1591392" cy="996663"/>
      </dsp:txXfrm>
    </dsp:sp>
    <dsp:sp modelId="{6CB490B5-BC2F-4636-BE67-CEA94B24B7E9}">
      <dsp:nvSpPr>
        <dsp:cNvPr id="0" name=""/>
        <dsp:cNvSpPr/>
      </dsp:nvSpPr>
      <dsp:spPr>
        <a:xfrm>
          <a:off x="1981513" y="554247"/>
          <a:ext cx="3651888" cy="3651888"/>
        </a:xfrm>
        <a:custGeom>
          <a:avLst/>
          <a:gdLst/>
          <a:ahLst/>
          <a:cxnLst/>
          <a:rect l="0" t="0" r="0" b="0"/>
          <a:pathLst>
            <a:path>
              <a:moveTo>
                <a:pt x="2687815" y="216208"/>
              </a:moveTo>
              <a:arcTo wR="1825944" hR="1825944" stAng="17889908" swAng="2627694"/>
            </a:path>
          </a:pathLst>
        </a:custGeom>
        <a:noFill/>
        <a:ln w="12700"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1FE96A3-BDE7-43B3-914E-BB4FBE242833}">
      <dsp:nvSpPr>
        <dsp:cNvPr id="0" name=""/>
        <dsp:cNvSpPr/>
      </dsp:nvSpPr>
      <dsp:spPr>
        <a:xfrm>
          <a:off x="4783788" y="1827943"/>
          <a:ext cx="1699226" cy="1104497"/>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Quarterly POA&amp;M Update from Provider to PMO</a:t>
          </a:r>
        </a:p>
      </dsp:txBody>
      <dsp:txXfrm>
        <a:off x="4837705" y="1881860"/>
        <a:ext cx="1591392" cy="996663"/>
      </dsp:txXfrm>
    </dsp:sp>
    <dsp:sp modelId="{AB34CD79-9491-421F-AC72-7E6CE9AF31D3}">
      <dsp:nvSpPr>
        <dsp:cNvPr id="0" name=""/>
        <dsp:cNvSpPr/>
      </dsp:nvSpPr>
      <dsp:spPr>
        <a:xfrm>
          <a:off x="1981513" y="554247"/>
          <a:ext cx="3651888" cy="3651888"/>
        </a:xfrm>
        <a:custGeom>
          <a:avLst/>
          <a:gdLst/>
          <a:ahLst/>
          <a:cxnLst/>
          <a:rect l="0" t="0" r="0" b="0"/>
          <a:pathLst>
            <a:path>
              <a:moveTo>
                <a:pt x="3562126" y="2391403"/>
              </a:moveTo>
              <a:arcTo wR="1825944" hR="1825944" stAng="1082399" swAng="2627694"/>
            </a:path>
          </a:pathLst>
        </a:custGeom>
        <a:noFill/>
        <a:ln w="12700"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0CD32D8-8903-4EDA-86BE-55CEAD541B14}">
      <dsp:nvSpPr>
        <dsp:cNvPr id="0" name=""/>
        <dsp:cNvSpPr/>
      </dsp:nvSpPr>
      <dsp:spPr>
        <a:xfrm>
          <a:off x="2957844" y="3653887"/>
          <a:ext cx="1699226" cy="1104497"/>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*Annual Audit by 3PAO submitted to PMO</a:t>
          </a:r>
        </a:p>
      </dsp:txBody>
      <dsp:txXfrm>
        <a:off x="3011761" y="3707804"/>
        <a:ext cx="1591392" cy="996663"/>
      </dsp:txXfrm>
    </dsp:sp>
    <dsp:sp modelId="{B91D7ECF-1F5D-4EE7-B640-96227E9FC6FF}">
      <dsp:nvSpPr>
        <dsp:cNvPr id="0" name=""/>
        <dsp:cNvSpPr/>
      </dsp:nvSpPr>
      <dsp:spPr>
        <a:xfrm>
          <a:off x="1981513" y="554247"/>
          <a:ext cx="3651888" cy="3651888"/>
        </a:xfrm>
        <a:custGeom>
          <a:avLst/>
          <a:gdLst/>
          <a:ahLst/>
          <a:cxnLst/>
          <a:rect l="0" t="0" r="0" b="0"/>
          <a:pathLst>
            <a:path>
              <a:moveTo>
                <a:pt x="964072" y="3435679"/>
              </a:moveTo>
              <a:arcTo wR="1825944" hR="1825944" stAng="7089908" swAng="2627694"/>
            </a:path>
          </a:pathLst>
        </a:custGeom>
        <a:noFill/>
        <a:ln w="12700"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41993C7-F9A6-4038-803A-10F016F7C8EA}">
      <dsp:nvSpPr>
        <dsp:cNvPr id="0" name=""/>
        <dsp:cNvSpPr/>
      </dsp:nvSpPr>
      <dsp:spPr>
        <a:xfrm>
          <a:off x="1131900" y="1827943"/>
          <a:ext cx="1699226" cy="1104497"/>
        </a:xfrm>
        <a:prstGeom prst="roundRect">
          <a:avLst/>
        </a:prstGeom>
        <a:solidFill>
          <a:schemeClr val="accent5">
            <a:lumMod val="9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Monthly reporting from PMO to State</a:t>
          </a:r>
        </a:p>
      </dsp:txBody>
      <dsp:txXfrm>
        <a:off x="1185817" y="1881860"/>
        <a:ext cx="1591392" cy="996663"/>
      </dsp:txXfrm>
    </dsp:sp>
    <dsp:sp modelId="{EAB07B70-9BAF-4062-B124-DCB374E3116E}">
      <dsp:nvSpPr>
        <dsp:cNvPr id="0" name=""/>
        <dsp:cNvSpPr/>
      </dsp:nvSpPr>
      <dsp:spPr>
        <a:xfrm>
          <a:off x="1981513" y="554247"/>
          <a:ext cx="3651888" cy="3651888"/>
        </a:xfrm>
        <a:custGeom>
          <a:avLst/>
          <a:gdLst/>
          <a:ahLst/>
          <a:cxnLst/>
          <a:rect l="0" t="0" r="0" b="0"/>
          <a:pathLst>
            <a:path>
              <a:moveTo>
                <a:pt x="89762" y="1260484"/>
              </a:moveTo>
              <a:arcTo wR="1825944" hR="1825944" stAng="11882399" swAng="2627694"/>
            </a:path>
          </a:pathLst>
        </a:custGeom>
        <a:noFill/>
        <a:ln w="12700"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334C1C-82AD-434F-821E-784AD7374C14}">
      <dsp:nvSpPr>
        <dsp:cNvPr id="0" name=""/>
        <dsp:cNvSpPr/>
      </dsp:nvSpPr>
      <dsp:spPr>
        <a:xfrm>
          <a:off x="9885743" y="681935"/>
          <a:ext cx="1807108" cy="1806764"/>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36E21B-3973-42C3-B824-1A109BCC5443}">
      <dsp:nvSpPr>
        <dsp:cNvPr id="0" name=""/>
        <dsp:cNvSpPr/>
      </dsp:nvSpPr>
      <dsp:spPr>
        <a:xfrm>
          <a:off x="9946592" y="742171"/>
          <a:ext cx="1686557" cy="1686292"/>
        </a:xfrm>
        <a:prstGeom prst="ellipse">
          <a:avLst/>
        </a:prstGeom>
        <a:solidFill>
          <a:schemeClr val="accent1">
            <a:lumMod val="50000"/>
            <a:lumOff val="5000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a:solidFill>
                <a:schemeClr val="bg1"/>
              </a:solidFill>
            </a:rPr>
            <a:t>Public Agency  Makes Risk-Based Decisions</a:t>
          </a:r>
        </a:p>
      </dsp:txBody>
      <dsp:txXfrm>
        <a:off x="10187693" y="983115"/>
        <a:ext cx="1204356" cy="1204404"/>
      </dsp:txXfrm>
    </dsp:sp>
    <dsp:sp modelId="{E8E20489-4AEA-4901-8F8E-4181FFCC3CCC}">
      <dsp:nvSpPr>
        <dsp:cNvPr id="0" name=""/>
        <dsp:cNvSpPr/>
      </dsp:nvSpPr>
      <dsp:spPr>
        <a:xfrm rot="2700000">
          <a:off x="8019061" y="681732"/>
          <a:ext cx="1806853" cy="1806853"/>
        </a:xfrm>
        <a:prstGeom prst="teardrop">
          <a:avLst>
            <a:gd name="adj" fmla="val 1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14FD5D-A8B7-4067-8F51-D56E10CE1708}">
      <dsp:nvSpPr>
        <dsp:cNvPr id="0" name=""/>
        <dsp:cNvSpPr/>
      </dsp:nvSpPr>
      <dsp:spPr>
        <a:xfrm>
          <a:off x="8079783" y="742171"/>
          <a:ext cx="1686557" cy="1686292"/>
        </a:xfrm>
        <a:prstGeom prst="ellipse">
          <a:avLst/>
        </a:prstGeom>
        <a:solidFill>
          <a:srgbClr val="159DA1"/>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a:solidFill>
                <a:schemeClr val="bg1"/>
              </a:solidFill>
            </a:rPr>
            <a:t>StateRAMP Manages Continuous Monitoring </a:t>
          </a:r>
        </a:p>
      </dsp:txBody>
      <dsp:txXfrm>
        <a:off x="8320883" y="983115"/>
        <a:ext cx="1204356" cy="1204404"/>
      </dsp:txXfrm>
    </dsp:sp>
    <dsp:sp modelId="{01C567AA-4AC3-447D-945E-CE160F29FD92}">
      <dsp:nvSpPr>
        <dsp:cNvPr id="0" name=""/>
        <dsp:cNvSpPr/>
      </dsp:nvSpPr>
      <dsp:spPr>
        <a:xfrm rot="2700000">
          <a:off x="6152251" y="681732"/>
          <a:ext cx="1806853" cy="1806853"/>
        </a:xfrm>
        <a:prstGeom prst="teardrop">
          <a:avLst>
            <a:gd name="adj" fmla="val 1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1EF2EA-7670-4FA9-8A31-2E6AA34CD1B4}">
      <dsp:nvSpPr>
        <dsp:cNvPr id="0" name=""/>
        <dsp:cNvSpPr/>
      </dsp:nvSpPr>
      <dsp:spPr>
        <a:xfrm>
          <a:off x="6212973" y="742171"/>
          <a:ext cx="1686557" cy="1686292"/>
        </a:xfrm>
        <a:prstGeom prst="ellipse">
          <a:avLst/>
        </a:prstGeom>
        <a:solidFill>
          <a:srgbClr val="159DA1"/>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a:solidFill>
                <a:schemeClr val="bg1"/>
              </a:solidFill>
            </a:rPr>
            <a:t>StateRAMP Verifies Requirements Met &amp; Assigns Status</a:t>
          </a:r>
        </a:p>
      </dsp:txBody>
      <dsp:txXfrm>
        <a:off x="6454074" y="983115"/>
        <a:ext cx="1204356" cy="1204404"/>
      </dsp:txXfrm>
    </dsp:sp>
    <dsp:sp modelId="{F1D8D839-8ADC-42E6-8AAB-60F548FBC49F}">
      <dsp:nvSpPr>
        <dsp:cNvPr id="0" name=""/>
        <dsp:cNvSpPr/>
      </dsp:nvSpPr>
      <dsp:spPr>
        <a:xfrm rot="2700000">
          <a:off x="4285442" y="681732"/>
          <a:ext cx="1806853" cy="1806853"/>
        </a:xfrm>
        <a:prstGeom prst="teardrop">
          <a:avLst>
            <a:gd name="adj" fmla="val 1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FED7C4-EAD3-4DC6-B467-6B7D1845F31E}">
      <dsp:nvSpPr>
        <dsp:cNvPr id="0" name=""/>
        <dsp:cNvSpPr/>
      </dsp:nvSpPr>
      <dsp:spPr>
        <a:xfrm>
          <a:off x="4346164" y="742171"/>
          <a:ext cx="1686557" cy="1686292"/>
        </a:xfrm>
        <a:prstGeom prst="ellipse">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t>Product has Independent Audit</a:t>
          </a:r>
        </a:p>
      </dsp:txBody>
      <dsp:txXfrm>
        <a:off x="4586116" y="983115"/>
        <a:ext cx="1204356" cy="1204404"/>
      </dsp:txXfrm>
    </dsp:sp>
    <dsp:sp modelId="{77799BF0-B006-45F7-9C40-8BF85170A024}">
      <dsp:nvSpPr>
        <dsp:cNvPr id="0" name=""/>
        <dsp:cNvSpPr/>
      </dsp:nvSpPr>
      <dsp:spPr>
        <a:xfrm rot="2700000">
          <a:off x="2418632" y="681732"/>
          <a:ext cx="1806853" cy="1806853"/>
        </a:xfrm>
        <a:prstGeom prst="teardrop">
          <a:avLst>
            <a:gd name="adj" fmla="val 1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52F0C3-9F9A-47F7-ACB5-010C31E2C37A}">
      <dsp:nvSpPr>
        <dsp:cNvPr id="0" name=""/>
        <dsp:cNvSpPr/>
      </dsp:nvSpPr>
      <dsp:spPr>
        <a:xfrm>
          <a:off x="2479354" y="742171"/>
          <a:ext cx="1686557" cy="1686292"/>
        </a:xfrm>
        <a:prstGeom prst="ellipse">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a:t>Vendor Engages StateRAMP</a:t>
          </a:r>
        </a:p>
      </dsp:txBody>
      <dsp:txXfrm>
        <a:off x="2719307" y="983115"/>
        <a:ext cx="1204356" cy="1204404"/>
      </dsp:txXfrm>
    </dsp:sp>
    <dsp:sp modelId="{7282A252-8D69-409A-86A1-1DB3A1E424DA}">
      <dsp:nvSpPr>
        <dsp:cNvPr id="0" name=""/>
        <dsp:cNvSpPr/>
      </dsp:nvSpPr>
      <dsp:spPr>
        <a:xfrm rot="2700000">
          <a:off x="551823" y="681732"/>
          <a:ext cx="1806853" cy="1806853"/>
        </a:xfrm>
        <a:prstGeom prst="teardrop">
          <a:avLst>
            <a:gd name="adj" fmla="val 1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89F83C-40FD-48F1-9802-E1A67BB41CEA}">
      <dsp:nvSpPr>
        <dsp:cNvPr id="0" name=""/>
        <dsp:cNvSpPr/>
      </dsp:nvSpPr>
      <dsp:spPr>
        <a:xfrm>
          <a:off x="611396" y="742171"/>
          <a:ext cx="1686557" cy="1686292"/>
        </a:xfrm>
        <a:prstGeom prst="ellipse">
          <a:avLst/>
        </a:prstGeom>
        <a:solidFill>
          <a:schemeClr val="accent1">
            <a:lumMod val="50000"/>
            <a:lumOff val="5000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a:solidFill>
                <a:schemeClr val="bg1"/>
              </a:solidFill>
            </a:rPr>
            <a:t>Public Agency Requires Standards</a:t>
          </a:r>
        </a:p>
      </dsp:txBody>
      <dsp:txXfrm>
        <a:off x="852497" y="983115"/>
        <a:ext cx="1204356" cy="120440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BF6E70-453D-4CAB-991D-9D392EAEA927}">
      <dsp:nvSpPr>
        <dsp:cNvPr id="0" name=""/>
        <dsp:cNvSpPr/>
      </dsp:nvSpPr>
      <dsp:spPr>
        <a:xfrm>
          <a:off x="1380" y="355587"/>
          <a:ext cx="1738814" cy="1043288"/>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Have a Voice</a:t>
          </a:r>
        </a:p>
      </dsp:txBody>
      <dsp:txXfrm>
        <a:off x="1380" y="355587"/>
        <a:ext cx="1738814" cy="1043288"/>
      </dsp:txXfrm>
    </dsp:sp>
    <dsp:sp modelId="{AFF19B7C-B97E-4609-8A0F-D58612E33317}">
      <dsp:nvSpPr>
        <dsp:cNvPr id="0" name=""/>
        <dsp:cNvSpPr/>
      </dsp:nvSpPr>
      <dsp:spPr>
        <a:xfrm>
          <a:off x="1914076" y="355587"/>
          <a:ext cx="1738814" cy="1043288"/>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Nominate for Committee</a:t>
          </a:r>
        </a:p>
      </dsp:txBody>
      <dsp:txXfrm>
        <a:off x="1914076" y="355587"/>
        <a:ext cx="1738814" cy="1043288"/>
      </dsp:txXfrm>
    </dsp:sp>
    <dsp:sp modelId="{9017E596-E0E5-4431-B4C2-AA85CD17535C}">
      <dsp:nvSpPr>
        <dsp:cNvPr id="0" name=""/>
        <dsp:cNvSpPr/>
      </dsp:nvSpPr>
      <dsp:spPr>
        <a:xfrm>
          <a:off x="3826772" y="355587"/>
          <a:ext cx="1738814" cy="1043288"/>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Provider Leadership Council</a:t>
          </a:r>
        </a:p>
      </dsp:txBody>
      <dsp:txXfrm>
        <a:off x="3826772" y="355587"/>
        <a:ext cx="1738814" cy="1043288"/>
      </dsp:txXfrm>
    </dsp:sp>
    <dsp:sp modelId="{22B6FDF8-920F-46D4-9B04-5818E9C90AB6}">
      <dsp:nvSpPr>
        <dsp:cNvPr id="0" name=""/>
        <dsp:cNvSpPr/>
      </dsp:nvSpPr>
      <dsp:spPr>
        <a:xfrm>
          <a:off x="5739468" y="355587"/>
          <a:ext cx="1738814" cy="1043288"/>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Access StateRAMP Program</a:t>
          </a:r>
        </a:p>
      </dsp:txBody>
      <dsp:txXfrm>
        <a:off x="5739468" y="355587"/>
        <a:ext cx="1738814" cy="1043288"/>
      </dsp:txXfrm>
    </dsp:sp>
    <dsp:sp modelId="{66270600-3057-4A9F-85B4-44FDC758E492}">
      <dsp:nvSpPr>
        <dsp:cNvPr id="0" name=""/>
        <dsp:cNvSpPr/>
      </dsp:nvSpPr>
      <dsp:spPr>
        <a:xfrm>
          <a:off x="7652164" y="355587"/>
          <a:ext cx="1738814" cy="1043288"/>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Education &amp; Resources</a:t>
          </a:r>
        </a:p>
      </dsp:txBody>
      <dsp:txXfrm>
        <a:off x="7652164" y="355587"/>
        <a:ext cx="1738814" cy="1043288"/>
      </dsp:txXfrm>
    </dsp:sp>
    <dsp:sp modelId="{9E8CF8CF-F7F7-4840-A3D3-7B352E232AAF}">
      <dsp:nvSpPr>
        <dsp:cNvPr id="0" name=""/>
        <dsp:cNvSpPr/>
      </dsp:nvSpPr>
      <dsp:spPr>
        <a:xfrm>
          <a:off x="9564861" y="355587"/>
          <a:ext cx="1738814" cy="1043288"/>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Improve Nation’s Security!</a:t>
          </a:r>
        </a:p>
      </dsp:txBody>
      <dsp:txXfrm>
        <a:off x="9564861" y="355587"/>
        <a:ext cx="1738814" cy="104328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E9881CF-D71B-5B43-A8E5-348B71E6E327}"/>
              </a:ext>
            </a:extLst>
          </p:cNvPr>
          <p:cNvSpPr>
            <a:spLocks noGrp="1"/>
          </p:cNvSpPr>
          <p:nvPr>
            <p:ph type="hdr" sz="quarter"/>
          </p:nvPr>
        </p:nvSpPr>
        <p:spPr>
          <a:xfrm>
            <a:off x="0" y="1"/>
            <a:ext cx="3170583" cy="482027"/>
          </a:xfrm>
          <a:prstGeom prst="rect">
            <a:avLst/>
          </a:prstGeom>
        </p:spPr>
        <p:txBody>
          <a:bodyPr vert="horz" lIns="94851" tIns="47425" rIns="94851" bIns="47425" rtlCol="0"/>
          <a:lstStyle>
            <a:lvl1pPr algn="l">
              <a:defRPr sz="1200"/>
            </a:lvl1pPr>
          </a:lstStyle>
          <a:p>
            <a:endParaRPr lang="en-US"/>
          </a:p>
        </p:txBody>
      </p:sp>
      <p:sp>
        <p:nvSpPr>
          <p:cNvPr id="3" name="Date Placeholder 2">
            <a:extLst>
              <a:ext uri="{FF2B5EF4-FFF2-40B4-BE49-F238E27FC236}">
                <a16:creationId xmlns:a16="http://schemas.microsoft.com/office/drawing/2014/main" id="{EE873F17-DAB9-3C45-B82C-341050AD313E}"/>
              </a:ext>
            </a:extLst>
          </p:cNvPr>
          <p:cNvSpPr>
            <a:spLocks noGrp="1"/>
          </p:cNvSpPr>
          <p:nvPr>
            <p:ph type="dt" sz="quarter" idx="1"/>
          </p:nvPr>
        </p:nvSpPr>
        <p:spPr>
          <a:xfrm>
            <a:off x="4142962" y="1"/>
            <a:ext cx="3170583" cy="482027"/>
          </a:xfrm>
          <a:prstGeom prst="rect">
            <a:avLst/>
          </a:prstGeom>
        </p:spPr>
        <p:txBody>
          <a:bodyPr vert="horz" lIns="94851" tIns="47425" rIns="94851" bIns="47425" rtlCol="0"/>
          <a:lstStyle>
            <a:lvl1pPr algn="r">
              <a:defRPr sz="1200"/>
            </a:lvl1pPr>
          </a:lstStyle>
          <a:p>
            <a:fld id="{A051DB3D-18FA-A64F-AE71-36BC81EC0F9F}" type="datetimeFigureOut">
              <a:rPr lang="en-US" smtClean="0"/>
              <a:t>3/27/2024</a:t>
            </a:fld>
            <a:endParaRPr lang="en-US"/>
          </a:p>
        </p:txBody>
      </p:sp>
      <p:sp>
        <p:nvSpPr>
          <p:cNvPr id="4" name="Footer Placeholder 3">
            <a:extLst>
              <a:ext uri="{FF2B5EF4-FFF2-40B4-BE49-F238E27FC236}">
                <a16:creationId xmlns:a16="http://schemas.microsoft.com/office/drawing/2014/main" id="{4AFF59E6-1792-5C4F-8B16-BF8DEBC3028C}"/>
              </a:ext>
            </a:extLst>
          </p:cNvPr>
          <p:cNvSpPr>
            <a:spLocks noGrp="1"/>
          </p:cNvSpPr>
          <p:nvPr>
            <p:ph type="ftr" sz="quarter" idx="2"/>
          </p:nvPr>
        </p:nvSpPr>
        <p:spPr>
          <a:xfrm>
            <a:off x="0" y="9119173"/>
            <a:ext cx="3170583" cy="482027"/>
          </a:xfrm>
          <a:prstGeom prst="rect">
            <a:avLst/>
          </a:prstGeom>
        </p:spPr>
        <p:txBody>
          <a:bodyPr vert="horz" lIns="94851" tIns="47425" rIns="94851" bIns="47425"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699A1B3-4FBB-1C42-8F73-2BC9AAD415BB}"/>
              </a:ext>
            </a:extLst>
          </p:cNvPr>
          <p:cNvSpPr>
            <a:spLocks noGrp="1"/>
          </p:cNvSpPr>
          <p:nvPr>
            <p:ph type="sldNum" sz="quarter" idx="3"/>
          </p:nvPr>
        </p:nvSpPr>
        <p:spPr>
          <a:xfrm>
            <a:off x="4142962" y="9119173"/>
            <a:ext cx="3170583" cy="482027"/>
          </a:xfrm>
          <a:prstGeom prst="rect">
            <a:avLst/>
          </a:prstGeom>
        </p:spPr>
        <p:txBody>
          <a:bodyPr vert="horz" lIns="94851" tIns="47425" rIns="94851" bIns="47425" rtlCol="0" anchor="b"/>
          <a:lstStyle>
            <a:lvl1pPr algn="r">
              <a:defRPr sz="1200"/>
            </a:lvl1pPr>
          </a:lstStyle>
          <a:p>
            <a:fld id="{3CE37102-3D88-F949-9744-2DDA41ED1905}" type="slidenum">
              <a:rPr lang="en-US" smtClean="0"/>
              <a:t>‹#›</a:t>
            </a:fld>
            <a:endParaRPr lang="en-US"/>
          </a:p>
        </p:txBody>
      </p:sp>
    </p:spTree>
    <p:extLst>
      <p:ext uri="{BB962C8B-B14F-4D97-AF65-F5344CB8AC3E}">
        <p14:creationId xmlns:p14="http://schemas.microsoft.com/office/powerpoint/2010/main" val="27071505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7B7EFF6D-B143-429E-A689-5798DED01524}" type="datetimeFigureOut">
              <a:rPr lang="en-US" smtClean="0"/>
              <a:t>3/27/2024</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3D6D17B3-E32F-48AA-B50E-49AF2342AFDB}" type="slidenum">
              <a:rPr lang="en-US" smtClean="0"/>
              <a:t>‹#›</a:t>
            </a:fld>
            <a:endParaRPr lang="en-US"/>
          </a:p>
        </p:txBody>
      </p:sp>
    </p:spTree>
    <p:extLst>
      <p:ext uri="{BB962C8B-B14F-4D97-AF65-F5344CB8AC3E}">
        <p14:creationId xmlns:p14="http://schemas.microsoft.com/office/powerpoint/2010/main" val="3223970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Afternoon, We are so happy to have you attend today’s webinar. We will be starting shortly. </a:t>
            </a:r>
          </a:p>
          <a:p>
            <a:endParaRPr lang="en-US" dirty="0"/>
          </a:p>
          <a:p>
            <a:r>
              <a:rPr lang="en-US" dirty="0"/>
              <a:t>Good Afternoon, my name is Stacey Carswell and I am the government engagement manager for StateRAMP. We are here to today to talk about the StateRAMP program and what it could mean for you.</a:t>
            </a:r>
          </a:p>
          <a:p>
            <a:r>
              <a:rPr lang="en-US" dirty="0"/>
              <a:t>I am joined by my esteemed colleagues Mattie Gullixson and _______________ who will now introduce themselves.  Mattie?</a:t>
            </a:r>
          </a:p>
          <a:p>
            <a:endParaRPr lang="en-US" dirty="0"/>
          </a:p>
          <a:p>
            <a:r>
              <a:rPr lang="en-US" dirty="0"/>
              <a:t>Thank you (both) for your introductions. Let’s begin! </a:t>
            </a:r>
          </a:p>
          <a:p>
            <a:endParaRPr lang="en-US" dirty="0"/>
          </a:p>
        </p:txBody>
      </p:sp>
      <p:sp>
        <p:nvSpPr>
          <p:cNvPr id="4" name="Slide Number Placeholder 3"/>
          <p:cNvSpPr>
            <a:spLocks noGrp="1"/>
          </p:cNvSpPr>
          <p:nvPr>
            <p:ph type="sldNum" sz="quarter" idx="5"/>
          </p:nvPr>
        </p:nvSpPr>
        <p:spPr/>
        <p:txBody>
          <a:bodyPr/>
          <a:lstStyle/>
          <a:p>
            <a:fld id="{3D6D17B3-E32F-48AA-B50E-49AF2342AFDB}" type="slidenum">
              <a:rPr lang="en-US" smtClean="0"/>
              <a:t>1</a:t>
            </a:fld>
            <a:endParaRPr lang="en-US"/>
          </a:p>
        </p:txBody>
      </p:sp>
    </p:spTree>
    <p:extLst>
      <p:ext uri="{BB962C8B-B14F-4D97-AF65-F5344CB8AC3E}">
        <p14:creationId xmlns:p14="http://schemas.microsoft.com/office/powerpoint/2010/main" val="3314302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6D17B3-E32F-48AA-B50E-49AF2342AFDB}" type="slidenum">
              <a:rPr lang="en-US" smtClean="0"/>
              <a:t>12</a:t>
            </a:fld>
            <a:endParaRPr lang="en-US"/>
          </a:p>
        </p:txBody>
      </p:sp>
    </p:spTree>
    <p:extLst>
      <p:ext uri="{BB962C8B-B14F-4D97-AF65-F5344CB8AC3E}">
        <p14:creationId xmlns:p14="http://schemas.microsoft.com/office/powerpoint/2010/main" val="29350694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those unfamiliar with NIST, it stands for the National Institute of Standards and Technology, out of the U.S. Dept of Commerce. They developed a cybersecurity framework that has become the primary standard for the public and private sector to understand, manage and reduce their cyber risk and protect their networks and data. </a:t>
            </a:r>
          </a:p>
        </p:txBody>
      </p:sp>
      <p:sp>
        <p:nvSpPr>
          <p:cNvPr id="4" name="Slide Number Placeholder 3"/>
          <p:cNvSpPr>
            <a:spLocks noGrp="1"/>
          </p:cNvSpPr>
          <p:nvPr>
            <p:ph type="sldNum" sz="quarter" idx="5"/>
          </p:nvPr>
        </p:nvSpPr>
        <p:spPr/>
        <p:txBody>
          <a:bodyPr/>
          <a:lstStyle/>
          <a:p>
            <a:fld id="{3D6D17B3-E32F-48AA-B50E-49AF2342AFDB}" type="slidenum">
              <a:rPr lang="en-US" smtClean="0"/>
              <a:t>17</a:t>
            </a:fld>
            <a:endParaRPr lang="en-US"/>
          </a:p>
        </p:txBody>
      </p:sp>
    </p:spTree>
    <p:extLst>
      <p:ext uri="{BB962C8B-B14F-4D97-AF65-F5344CB8AC3E}">
        <p14:creationId xmlns:p14="http://schemas.microsoft.com/office/powerpoint/2010/main" val="71141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Leah</a:t>
            </a:r>
          </a:p>
        </p:txBody>
      </p:sp>
      <p:sp>
        <p:nvSpPr>
          <p:cNvPr id="4" name="Slide Number Placeholder 3"/>
          <p:cNvSpPr>
            <a:spLocks noGrp="1"/>
          </p:cNvSpPr>
          <p:nvPr>
            <p:ph type="sldNum" sz="quarter" idx="5"/>
          </p:nvPr>
        </p:nvSpPr>
        <p:spPr/>
        <p:txBody>
          <a:bodyPr/>
          <a:lstStyle/>
          <a:p>
            <a:fld id="{3D6D17B3-E32F-48AA-B50E-49AF2342AFDB}" type="slidenum">
              <a:rPr lang="en-US" smtClean="0"/>
              <a:t>18</a:t>
            </a:fld>
            <a:endParaRPr lang="en-US"/>
          </a:p>
        </p:txBody>
      </p:sp>
    </p:spTree>
    <p:extLst>
      <p:ext uri="{BB962C8B-B14F-4D97-AF65-F5344CB8AC3E}">
        <p14:creationId xmlns:p14="http://schemas.microsoft.com/office/powerpoint/2010/main" val="1259958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PORTAL – discuss that only individuals who should have access will be allowed access and that the vendor will have veto power on access to ensure the height of confidentiality. </a:t>
            </a:r>
          </a:p>
          <a:p>
            <a:r>
              <a:rPr lang="en-US" dirty="0"/>
              <a:t>POAM – Plan of Action and Milestones</a:t>
            </a:r>
          </a:p>
        </p:txBody>
      </p:sp>
      <p:sp>
        <p:nvSpPr>
          <p:cNvPr id="4" name="Slide Number Placeholder 3"/>
          <p:cNvSpPr>
            <a:spLocks noGrp="1"/>
          </p:cNvSpPr>
          <p:nvPr>
            <p:ph type="sldNum" sz="quarter" idx="5"/>
          </p:nvPr>
        </p:nvSpPr>
        <p:spPr/>
        <p:txBody>
          <a:bodyPr/>
          <a:lstStyle/>
          <a:p>
            <a:fld id="{3D6D17B3-E32F-48AA-B50E-49AF2342AFDB}" type="slidenum">
              <a:rPr lang="en-US" smtClean="0"/>
              <a:t>19</a:t>
            </a:fld>
            <a:endParaRPr lang="en-US"/>
          </a:p>
        </p:txBody>
      </p:sp>
    </p:spTree>
    <p:extLst>
      <p:ext uri="{BB962C8B-B14F-4D97-AF65-F5344CB8AC3E}">
        <p14:creationId xmlns:p14="http://schemas.microsoft.com/office/powerpoint/2010/main" val="8584182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be nominated as either a member and/or advisor for some our committees, including the Steering Committee, Appeals Committee, Standards &amp; Technical Committee and of course our Provider Leadership Council. </a:t>
            </a:r>
          </a:p>
        </p:txBody>
      </p:sp>
      <p:sp>
        <p:nvSpPr>
          <p:cNvPr id="4" name="Slide Number Placeholder 3"/>
          <p:cNvSpPr>
            <a:spLocks noGrp="1"/>
          </p:cNvSpPr>
          <p:nvPr>
            <p:ph type="sldNum" sz="quarter" idx="5"/>
          </p:nvPr>
        </p:nvSpPr>
        <p:spPr/>
        <p:txBody>
          <a:bodyPr/>
          <a:lstStyle/>
          <a:p>
            <a:fld id="{3D6D17B3-E32F-48AA-B50E-49AF2342AFDB}" type="slidenum">
              <a:rPr lang="en-US" smtClean="0"/>
              <a:t>22</a:t>
            </a:fld>
            <a:endParaRPr lang="en-US"/>
          </a:p>
        </p:txBody>
      </p:sp>
    </p:spTree>
    <p:extLst>
      <p:ext uri="{BB962C8B-B14F-4D97-AF65-F5344CB8AC3E}">
        <p14:creationId xmlns:p14="http://schemas.microsoft.com/office/powerpoint/2010/main" val="32656221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Insert picture of </a:t>
            </a:r>
            <a:r>
              <a:rPr lang="en-US"/>
              <a:t>finalized external page</a:t>
            </a:r>
          </a:p>
        </p:txBody>
      </p:sp>
      <p:sp>
        <p:nvSpPr>
          <p:cNvPr id="4" name="Slide Number Placeholder 3"/>
          <p:cNvSpPr>
            <a:spLocks noGrp="1"/>
          </p:cNvSpPr>
          <p:nvPr>
            <p:ph type="sldNum" sz="quarter" idx="5"/>
          </p:nvPr>
        </p:nvSpPr>
        <p:spPr/>
        <p:txBody>
          <a:bodyPr/>
          <a:lstStyle/>
          <a:p>
            <a:fld id="{3D6D17B3-E32F-48AA-B50E-49AF2342AFDB}" type="slidenum">
              <a:rPr lang="en-US" smtClean="0"/>
              <a:t>25</a:t>
            </a:fld>
            <a:endParaRPr lang="en-US"/>
          </a:p>
        </p:txBody>
      </p:sp>
    </p:spTree>
    <p:extLst>
      <p:ext uri="{BB962C8B-B14F-4D97-AF65-F5344CB8AC3E}">
        <p14:creationId xmlns:p14="http://schemas.microsoft.com/office/powerpoint/2010/main" val="27079769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will open the floor for questions. Feel free to either unmute yourself or use the chat feature. </a:t>
            </a:r>
          </a:p>
          <a:p>
            <a:endParaRPr lang="en-US" dirty="0"/>
          </a:p>
          <a:p>
            <a:r>
              <a:rPr lang="en-US" dirty="0"/>
              <a:t>Well thank you everyone for your time. Become a Member at www.stateramp.org/register and you can Connect with a Membership Engagement Specialist at info@stateramp.org</a:t>
            </a:r>
          </a:p>
          <a:p>
            <a:endParaRPr lang="en-US" dirty="0"/>
          </a:p>
        </p:txBody>
      </p:sp>
      <p:sp>
        <p:nvSpPr>
          <p:cNvPr id="4" name="Slide Number Placeholder 3"/>
          <p:cNvSpPr>
            <a:spLocks noGrp="1"/>
          </p:cNvSpPr>
          <p:nvPr>
            <p:ph type="sldNum" sz="quarter" idx="5"/>
          </p:nvPr>
        </p:nvSpPr>
        <p:spPr/>
        <p:txBody>
          <a:bodyPr/>
          <a:lstStyle/>
          <a:p>
            <a:fld id="{3D6D17B3-E32F-48AA-B50E-49AF2342AFDB}" type="slidenum">
              <a:rPr lang="en-US" smtClean="0"/>
              <a:t>26</a:t>
            </a:fld>
            <a:endParaRPr lang="en-US"/>
          </a:p>
        </p:txBody>
      </p:sp>
    </p:spTree>
    <p:extLst>
      <p:ext uri="{BB962C8B-B14F-4D97-AF65-F5344CB8AC3E}">
        <p14:creationId xmlns:p14="http://schemas.microsoft.com/office/powerpoint/2010/main" val="472716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6D17B3-E32F-48AA-B50E-49AF2342AFDB}" type="slidenum">
              <a:rPr lang="en-US" smtClean="0"/>
              <a:t>2</a:t>
            </a:fld>
            <a:endParaRPr lang="en-US"/>
          </a:p>
        </p:txBody>
      </p:sp>
    </p:spTree>
    <p:extLst>
      <p:ext uri="{BB962C8B-B14F-4D97-AF65-F5344CB8AC3E}">
        <p14:creationId xmlns:p14="http://schemas.microsoft.com/office/powerpoint/2010/main" val="1772538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6D17B3-E32F-48AA-B50E-49AF2342AFDB}" type="slidenum">
              <a:rPr lang="en-US" smtClean="0"/>
              <a:t>3</a:t>
            </a:fld>
            <a:endParaRPr lang="en-US"/>
          </a:p>
        </p:txBody>
      </p:sp>
    </p:spTree>
    <p:extLst>
      <p:ext uri="{BB962C8B-B14F-4D97-AF65-F5344CB8AC3E}">
        <p14:creationId xmlns:p14="http://schemas.microsoft.com/office/powerpoint/2010/main" val="2306283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SLED – state, local, education and tribal or SLTT organizations</a:t>
            </a:r>
          </a:p>
          <a:p>
            <a:endParaRPr lang="en-US" dirty="0"/>
          </a:p>
          <a:p>
            <a:r>
              <a:rPr lang="en-US" dirty="0"/>
              <a:t>StateRAMP – Ramp being Risk Authorization Management Program</a:t>
            </a:r>
          </a:p>
        </p:txBody>
      </p:sp>
      <p:sp>
        <p:nvSpPr>
          <p:cNvPr id="4" name="Slide Number Placeholder 3"/>
          <p:cNvSpPr>
            <a:spLocks noGrp="1"/>
          </p:cNvSpPr>
          <p:nvPr>
            <p:ph type="sldNum" sz="quarter" idx="5"/>
          </p:nvPr>
        </p:nvSpPr>
        <p:spPr/>
        <p:txBody>
          <a:bodyPr/>
          <a:lstStyle/>
          <a:p>
            <a:fld id="{3D6D17B3-E32F-48AA-B50E-49AF2342AFDB}" type="slidenum">
              <a:rPr lang="en-US" smtClean="0"/>
              <a:t>5</a:t>
            </a:fld>
            <a:endParaRPr lang="en-US"/>
          </a:p>
        </p:txBody>
      </p:sp>
    </p:spTree>
    <p:extLst>
      <p:ext uri="{BB962C8B-B14F-4D97-AF65-F5344CB8AC3E}">
        <p14:creationId xmlns:p14="http://schemas.microsoft.com/office/powerpoint/2010/main" val="790196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the cyberworld evolves, so must we. As more data breaches occur across both the public and private sectors, self attestation is no longer sufficient. Proof of compliance will be needed as we work toward managing third party risk. With StateRAMP, that proof of compliance will only result in one program as we continue to grow across the 50 states. </a:t>
            </a:r>
          </a:p>
        </p:txBody>
      </p:sp>
      <p:sp>
        <p:nvSpPr>
          <p:cNvPr id="4" name="Slide Number Placeholder 3"/>
          <p:cNvSpPr>
            <a:spLocks noGrp="1"/>
          </p:cNvSpPr>
          <p:nvPr>
            <p:ph type="sldNum" sz="quarter" idx="5"/>
          </p:nvPr>
        </p:nvSpPr>
        <p:spPr/>
        <p:txBody>
          <a:bodyPr/>
          <a:lstStyle/>
          <a:p>
            <a:fld id="{3D6D17B3-E32F-48AA-B50E-49AF2342AFDB}" type="slidenum">
              <a:rPr lang="en-US" smtClean="0"/>
              <a:t>6</a:t>
            </a:fld>
            <a:endParaRPr lang="en-US"/>
          </a:p>
        </p:txBody>
      </p:sp>
    </p:spTree>
    <p:extLst>
      <p:ext uri="{BB962C8B-B14F-4D97-AF65-F5344CB8AC3E}">
        <p14:creationId xmlns:p14="http://schemas.microsoft.com/office/powerpoint/2010/main" val="3686441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panose="020F0502020204030204" pitchFamily="34" charset="0"/>
                <a:ea typeface="Calibri" panose="020F0502020204030204" pitchFamily="34" charset="0"/>
              </a:rPr>
              <a:t>Verify Once, Use Many meaning that once your product is </a:t>
            </a:r>
            <a:r>
              <a:rPr lang="en-US" dirty="0" err="1">
                <a:latin typeface="Calibri" panose="020F0502020204030204" pitchFamily="34" charset="0"/>
                <a:ea typeface="Calibri" panose="020F0502020204030204" pitchFamily="34" charset="0"/>
              </a:rPr>
              <a:t>StateRamp</a:t>
            </a:r>
            <a:r>
              <a:rPr lang="en-US" dirty="0">
                <a:latin typeface="Calibri" panose="020F0502020204030204" pitchFamily="34" charset="0"/>
                <a:ea typeface="Calibri" panose="020F0502020204030204" pitchFamily="34" charset="0"/>
              </a:rPr>
              <a:t> Verified, you can use it satisfy requirements with our participating governments</a:t>
            </a:r>
          </a:p>
        </p:txBody>
      </p:sp>
      <p:sp>
        <p:nvSpPr>
          <p:cNvPr id="4" name="Slide Number Placeholder 3"/>
          <p:cNvSpPr>
            <a:spLocks noGrp="1"/>
          </p:cNvSpPr>
          <p:nvPr>
            <p:ph type="sldNum" sz="quarter" idx="5"/>
          </p:nvPr>
        </p:nvSpPr>
        <p:spPr/>
        <p:txBody>
          <a:bodyPr/>
          <a:lstStyle/>
          <a:p>
            <a:pPr defTabSz="474254">
              <a:defRPr/>
            </a:pPr>
            <a:fld id="{3D6D17B3-E32F-48AA-B50E-49AF2342AFDB}" type="slidenum">
              <a:rPr lang="en-US">
                <a:solidFill>
                  <a:prstClr val="black"/>
                </a:solidFill>
                <a:latin typeface="Calibri" panose="020F0502020204030204"/>
              </a:rPr>
              <a:pPr defTabSz="474254">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787730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6D17B3-E32F-48AA-B50E-49AF2342AFDB}" type="slidenum">
              <a:rPr lang="en-US" smtClean="0"/>
              <a:t>8</a:t>
            </a:fld>
            <a:endParaRPr lang="en-US"/>
          </a:p>
        </p:txBody>
      </p:sp>
    </p:spTree>
    <p:extLst>
      <p:ext uri="{BB962C8B-B14F-4D97-AF65-F5344CB8AC3E}">
        <p14:creationId xmlns:p14="http://schemas.microsoft.com/office/powerpoint/2010/main" val="733160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3PAO </a:t>
            </a:r>
            <a:r>
              <a:rPr lang="en-US" dirty="0" err="1"/>
              <a:t>StateRAMP’s</a:t>
            </a:r>
            <a:r>
              <a:rPr lang="en-US" dirty="0"/>
              <a:t> verification model for a verified status requires independent audits…now we’ll talk about How the program works.</a:t>
            </a:r>
          </a:p>
        </p:txBody>
      </p:sp>
      <p:sp>
        <p:nvSpPr>
          <p:cNvPr id="4" name="Slide Number Placeholder 3"/>
          <p:cNvSpPr>
            <a:spLocks noGrp="1"/>
          </p:cNvSpPr>
          <p:nvPr>
            <p:ph type="sldNum" sz="quarter" idx="5"/>
          </p:nvPr>
        </p:nvSpPr>
        <p:spPr/>
        <p:txBody>
          <a:bodyPr/>
          <a:lstStyle/>
          <a:p>
            <a:fld id="{3D6D17B3-E32F-48AA-B50E-49AF2342AFDB}" type="slidenum">
              <a:rPr lang="en-US" smtClean="0"/>
              <a:t>9</a:t>
            </a:fld>
            <a:endParaRPr lang="en-US"/>
          </a:p>
        </p:txBody>
      </p:sp>
    </p:spTree>
    <p:extLst>
      <p:ext uri="{BB962C8B-B14F-4D97-AF65-F5344CB8AC3E}">
        <p14:creationId xmlns:p14="http://schemas.microsoft.com/office/powerpoint/2010/main" val="400564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6D17B3-E32F-48AA-B50E-49AF2342AFDB}" type="slidenum">
              <a:rPr lang="en-US" smtClean="0"/>
              <a:t>11</a:t>
            </a:fld>
            <a:endParaRPr lang="en-US"/>
          </a:p>
        </p:txBody>
      </p:sp>
    </p:spTree>
    <p:extLst>
      <p:ext uri="{BB962C8B-B14F-4D97-AF65-F5344CB8AC3E}">
        <p14:creationId xmlns:p14="http://schemas.microsoft.com/office/powerpoint/2010/main" val="7831360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4ECF4210-4CC9-48BA-86DF-8805C8F741BB}" type="datetimeFigureOut">
              <a:rPr lang="en-US" smtClean="0"/>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3F23FF-057E-43D2-9445-0ADA73384A01}" type="slidenum">
              <a:rPr lang="en-US" smtClean="0"/>
              <a:t>‹#›</a:t>
            </a:fld>
            <a:endParaRPr lang="en-US"/>
          </a:p>
        </p:txBody>
      </p:sp>
      <p:cxnSp>
        <p:nvCxnSpPr>
          <p:cNvPr id="9" name="Straight Connector 8"/>
          <p:cNvCxnSpPr/>
          <p:nvPr userDrawn="1"/>
        </p:nvCxnSpPr>
        <p:spPr>
          <a:xfrm>
            <a:off x="1207658" y="4343400"/>
            <a:ext cx="987552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D75262A4-6D81-FF40-9478-B6CFD2BDC560}"/>
              </a:ext>
            </a:extLst>
          </p:cNvPr>
          <p:cNvSpPr/>
          <p:nvPr userDrawn="1"/>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3" name="Picture 12" descr="Logo&#10;&#10;Description automatically generated">
            <a:extLst>
              <a:ext uri="{FF2B5EF4-FFF2-40B4-BE49-F238E27FC236}">
                <a16:creationId xmlns:a16="http://schemas.microsoft.com/office/drawing/2014/main" id="{888DC8EE-3E6E-9F47-92AA-BAB23963E4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450" y="6454560"/>
            <a:ext cx="1346069" cy="367601"/>
          </a:xfrm>
          <a:prstGeom prst="rect">
            <a:avLst/>
          </a:prstGeom>
        </p:spPr>
      </p:pic>
    </p:spTree>
    <p:extLst>
      <p:ext uri="{BB962C8B-B14F-4D97-AF65-F5344CB8AC3E}">
        <p14:creationId xmlns:p14="http://schemas.microsoft.com/office/powerpoint/2010/main" val="1136869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CF4210-4CC9-48BA-86DF-8805C8F741BB}" type="datetimeFigureOut">
              <a:rPr lang="en-US" smtClean="0"/>
              <a:t>3/27/2024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3F23FF-057E-43D2-9445-0ADA73384A01}" type="slidenum">
              <a:rPr lang="en-US" smtClean="0"/>
              <a:t>‹#›</a:t>
            </a:fld>
            <a:endParaRPr lang="en-US"/>
          </a:p>
        </p:txBody>
      </p:sp>
    </p:spTree>
    <p:extLst>
      <p:ext uri="{BB962C8B-B14F-4D97-AF65-F5344CB8AC3E}">
        <p14:creationId xmlns:p14="http://schemas.microsoft.com/office/powerpoint/2010/main" val="3367199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CF4210-4CC9-48BA-86DF-8805C8F741BB}" type="datetimeFigureOut">
              <a:rPr lang="en-US" smtClean="0"/>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3F23FF-057E-43D2-9445-0ADA73384A01}" type="slidenum">
              <a:rPr lang="en-US" smtClean="0"/>
              <a:t>‹#›</a:t>
            </a:fld>
            <a:endParaRPr lang="en-US"/>
          </a:p>
        </p:txBody>
      </p:sp>
    </p:spTree>
    <p:extLst>
      <p:ext uri="{BB962C8B-B14F-4D97-AF65-F5344CB8AC3E}">
        <p14:creationId xmlns:p14="http://schemas.microsoft.com/office/powerpoint/2010/main" val="28318740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CF4210-4CC9-48BA-86DF-8805C8F741BB}" type="datetimeFigureOut">
              <a:rPr lang="en-US" smtClean="0"/>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3F23FF-057E-43D2-9445-0ADA73384A01}" type="slidenum">
              <a:rPr lang="en-US" smtClean="0"/>
              <a:t>‹#›</a:t>
            </a:fld>
            <a:endParaRPr lang="en-US"/>
          </a:p>
        </p:txBody>
      </p:sp>
      <p:sp>
        <p:nvSpPr>
          <p:cNvPr id="9" name="Rectangle 8">
            <a:extLst>
              <a:ext uri="{FF2B5EF4-FFF2-40B4-BE49-F238E27FC236}">
                <a16:creationId xmlns:a16="http://schemas.microsoft.com/office/drawing/2014/main" id="{D398F969-20D7-9D4F-A959-8F6ABD3584D9}"/>
              </a:ext>
            </a:extLst>
          </p:cNvPr>
          <p:cNvSpPr/>
          <p:nvPr userDrawn="1"/>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482293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ECF4210-4CC9-48BA-86DF-8805C8F741BB}" type="datetimeFigureOut">
              <a:rPr lang="en-US" smtClean="0"/>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3F23FF-057E-43D2-9445-0ADA73384A01}" type="slidenum">
              <a:rPr lang="en-US" smtClean="0"/>
              <a:t>‹#›</a:t>
            </a:fld>
            <a:endParaRPr lang="en-US"/>
          </a:p>
        </p:txBody>
      </p:sp>
      <p:sp>
        <p:nvSpPr>
          <p:cNvPr id="7" name="Title Placeholder 1">
            <a:extLst>
              <a:ext uri="{FF2B5EF4-FFF2-40B4-BE49-F238E27FC236}">
                <a16:creationId xmlns:a16="http://schemas.microsoft.com/office/drawing/2014/main" id="{F9A101B6-EED7-D74D-B88A-19F47D580DE9}"/>
              </a:ext>
            </a:extLst>
          </p:cNvPr>
          <p:cNvSpPr>
            <a:spLocks noGrp="1"/>
          </p:cNvSpPr>
          <p:nvPr>
            <p:ph type="title"/>
          </p:nvPr>
        </p:nvSpPr>
        <p:spPr>
          <a:xfrm>
            <a:off x="1097280" y="-70245"/>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8" name="Text Placeholder 2">
            <a:extLst>
              <a:ext uri="{FF2B5EF4-FFF2-40B4-BE49-F238E27FC236}">
                <a16:creationId xmlns:a16="http://schemas.microsoft.com/office/drawing/2014/main" id="{CA0E5D55-FABB-AF4F-83F7-3A9AC88FF6A2}"/>
              </a:ext>
            </a:extLst>
          </p:cNvPr>
          <p:cNvSpPr>
            <a:spLocks noGrp="1"/>
          </p:cNvSpPr>
          <p:nvPr>
            <p:ph idx="1"/>
          </p:nvPr>
        </p:nvSpPr>
        <p:spPr>
          <a:xfrm>
            <a:off x="1097280" y="1782680"/>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28335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ECF4210-4CC9-48BA-86DF-8805C8F741BB}" type="datetimeFigureOut">
              <a:rPr lang="en-US" smtClean="0"/>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3F23FF-057E-43D2-9445-0ADA73384A01}" type="slidenum">
              <a:rPr lang="en-US" smtClean="0"/>
              <a:t>‹#›</a:t>
            </a:fld>
            <a:endParaRPr lang="en-US"/>
          </a:p>
        </p:txBody>
      </p:sp>
      <p:sp>
        <p:nvSpPr>
          <p:cNvPr id="7" name="Title Placeholder 1">
            <a:extLst>
              <a:ext uri="{FF2B5EF4-FFF2-40B4-BE49-F238E27FC236}">
                <a16:creationId xmlns:a16="http://schemas.microsoft.com/office/drawing/2014/main" id="{F9A101B6-EED7-D74D-B88A-19F47D580DE9}"/>
              </a:ext>
            </a:extLst>
          </p:cNvPr>
          <p:cNvSpPr>
            <a:spLocks noGrp="1"/>
          </p:cNvSpPr>
          <p:nvPr>
            <p:ph type="title"/>
          </p:nvPr>
        </p:nvSpPr>
        <p:spPr>
          <a:xfrm>
            <a:off x="1097280" y="-70245"/>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8" name="Text Placeholder 2">
            <a:extLst>
              <a:ext uri="{FF2B5EF4-FFF2-40B4-BE49-F238E27FC236}">
                <a16:creationId xmlns:a16="http://schemas.microsoft.com/office/drawing/2014/main" id="{CA0E5D55-FABB-AF4F-83F7-3A9AC88FF6A2}"/>
              </a:ext>
            </a:extLst>
          </p:cNvPr>
          <p:cNvSpPr>
            <a:spLocks noGrp="1"/>
          </p:cNvSpPr>
          <p:nvPr>
            <p:ph idx="1"/>
          </p:nvPr>
        </p:nvSpPr>
        <p:spPr>
          <a:xfrm>
            <a:off x="1097280" y="1782680"/>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28335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CF4210-4CC9-48BA-86DF-8805C8F741BB}" type="datetimeFigureOut">
              <a:rPr lang="en-US" smtClean="0"/>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3F23FF-057E-43D2-9445-0ADA73384A01}"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35EA46D-0BDC-CC46-9D07-1A560E817085}"/>
              </a:ext>
            </a:extLst>
          </p:cNvPr>
          <p:cNvSpPr/>
          <p:nvPr userDrawn="1"/>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3" name="Picture 12" descr="Logo&#10;&#10;Description automatically generated">
            <a:extLst>
              <a:ext uri="{FF2B5EF4-FFF2-40B4-BE49-F238E27FC236}">
                <a16:creationId xmlns:a16="http://schemas.microsoft.com/office/drawing/2014/main" id="{5B487DB8-21F2-8B4C-8506-75686EC21E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450" y="6454560"/>
            <a:ext cx="1346069" cy="367601"/>
          </a:xfrm>
          <a:prstGeom prst="rect">
            <a:avLst/>
          </a:prstGeom>
        </p:spPr>
      </p:pic>
    </p:spTree>
    <p:extLst>
      <p:ext uri="{BB962C8B-B14F-4D97-AF65-F5344CB8AC3E}">
        <p14:creationId xmlns:p14="http://schemas.microsoft.com/office/powerpoint/2010/main" val="3367053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33090"/>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80" y="177216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78267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ECF4210-4CC9-48BA-86DF-8805C8F741BB}" type="datetimeFigureOut">
              <a:rPr lang="en-US" smtClean="0"/>
              <a:t>3/27/2024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3F23FF-057E-43D2-9445-0ADA73384A01}" type="slidenum">
              <a:rPr lang="en-US" smtClean="0"/>
              <a:t>‹#›</a:t>
            </a:fld>
            <a:endParaRPr lang="en-US"/>
          </a:p>
        </p:txBody>
      </p:sp>
    </p:spTree>
    <p:extLst>
      <p:ext uri="{BB962C8B-B14F-4D97-AF65-F5344CB8AC3E}">
        <p14:creationId xmlns:p14="http://schemas.microsoft.com/office/powerpoint/2010/main" val="21084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0"/>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761970"/>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498253"/>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761970"/>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498252"/>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ECF4210-4CC9-48BA-86DF-8805C8F741BB}" type="datetimeFigureOut">
              <a:rPr lang="en-US" smtClean="0"/>
              <a:t>3/27/2024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3F23FF-057E-43D2-9445-0ADA73384A01}" type="slidenum">
              <a:rPr lang="en-US" smtClean="0"/>
              <a:t>‹#›</a:t>
            </a:fld>
            <a:endParaRPr lang="en-US"/>
          </a:p>
        </p:txBody>
      </p:sp>
    </p:spTree>
    <p:extLst>
      <p:ext uri="{BB962C8B-B14F-4D97-AF65-F5344CB8AC3E}">
        <p14:creationId xmlns:p14="http://schemas.microsoft.com/office/powerpoint/2010/main" val="2545649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ECF4210-4CC9-48BA-86DF-8805C8F741BB}" type="datetimeFigureOut">
              <a:rPr lang="en-US" smtClean="0"/>
              <a:t>3/27/2024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3F23FF-057E-43D2-9445-0ADA73384A01}" type="slidenum">
              <a:rPr lang="en-US" smtClean="0"/>
              <a:t>‹#›</a:t>
            </a:fld>
            <a:endParaRPr lang="en-US"/>
          </a:p>
        </p:txBody>
      </p:sp>
    </p:spTree>
    <p:extLst>
      <p:ext uri="{BB962C8B-B14F-4D97-AF65-F5344CB8AC3E}">
        <p14:creationId xmlns:p14="http://schemas.microsoft.com/office/powerpoint/2010/main" val="1601861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ECF4210-4CC9-48BA-86DF-8805C8F741BB}" type="datetimeFigureOut">
              <a:rPr lang="en-US" smtClean="0"/>
              <a:t>3/27/2024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F63F23FF-057E-43D2-9445-0ADA73384A01}" type="slidenum">
              <a:rPr lang="en-US" smtClean="0"/>
              <a:t>‹#›</a:t>
            </a:fld>
            <a:endParaRPr lang="en-US"/>
          </a:p>
        </p:txBody>
      </p:sp>
      <p:pic>
        <p:nvPicPr>
          <p:cNvPr id="12" name="Picture 11" descr="Logo&#10;&#10;Description automatically generated">
            <a:extLst>
              <a:ext uri="{FF2B5EF4-FFF2-40B4-BE49-F238E27FC236}">
                <a16:creationId xmlns:a16="http://schemas.microsoft.com/office/drawing/2014/main" id="{F2DF3EC9-EF34-1C43-BDA1-BE1BF6AE84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450" y="6454560"/>
            <a:ext cx="1346069" cy="367601"/>
          </a:xfrm>
          <a:prstGeom prst="rect">
            <a:avLst/>
          </a:prstGeom>
        </p:spPr>
      </p:pic>
    </p:spTree>
    <p:extLst>
      <p:ext uri="{BB962C8B-B14F-4D97-AF65-F5344CB8AC3E}">
        <p14:creationId xmlns:p14="http://schemas.microsoft.com/office/powerpoint/2010/main" val="4161215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ECF4210-4CC9-48BA-86DF-8805C8F741BB}" type="datetimeFigureOut">
              <a:rPr lang="en-US" smtClean="0"/>
              <a:t>3/27/2024</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63F23FF-057E-43D2-9445-0ADA73384A01}" type="slidenum">
              <a:rPr lang="en-US" smtClean="0"/>
              <a:t>‹#›</a:t>
            </a:fld>
            <a:endParaRPr lang="en-US"/>
          </a:p>
        </p:txBody>
      </p:sp>
      <p:sp>
        <p:nvSpPr>
          <p:cNvPr id="10" name="Rectangle 9">
            <a:extLst>
              <a:ext uri="{FF2B5EF4-FFF2-40B4-BE49-F238E27FC236}">
                <a16:creationId xmlns:a16="http://schemas.microsoft.com/office/drawing/2014/main" id="{1010891C-8E47-2843-8308-91B28A9C0211}"/>
              </a:ext>
            </a:extLst>
          </p:cNvPr>
          <p:cNvSpPr/>
          <p:nvPr userDrawn="1"/>
        </p:nvSpPr>
        <p:spPr>
          <a:xfrm rot="16200000">
            <a:off x="-2012241" y="5378820"/>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descr="Logo&#10;&#10;Description automatically generated">
            <a:extLst>
              <a:ext uri="{FF2B5EF4-FFF2-40B4-BE49-F238E27FC236}">
                <a16:creationId xmlns:a16="http://schemas.microsoft.com/office/drawing/2014/main" id="{049DD4C9-8C55-3540-A3AF-FE962A6909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5512" y="6121403"/>
            <a:ext cx="1346069" cy="367601"/>
          </a:xfrm>
          <a:prstGeom prst="rect">
            <a:avLst/>
          </a:prstGeom>
        </p:spPr>
      </p:pic>
    </p:spTree>
    <p:extLst>
      <p:ext uri="{BB962C8B-B14F-4D97-AF65-F5344CB8AC3E}">
        <p14:creationId xmlns:p14="http://schemas.microsoft.com/office/powerpoint/2010/main" val="2328389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79DB1-5DAC-5243-8253-CE2E5D4BA6F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87F02A1-123C-8843-9666-734004EC17DB}"/>
              </a:ext>
            </a:extLst>
          </p:cNvPr>
          <p:cNvSpPr>
            <a:spLocks noGrp="1"/>
          </p:cNvSpPr>
          <p:nvPr>
            <p:ph type="dt" sz="half" idx="10"/>
          </p:nvPr>
        </p:nvSpPr>
        <p:spPr/>
        <p:txBody>
          <a:bodyPr/>
          <a:lstStyle/>
          <a:p>
            <a:fld id="{4ECF4210-4CC9-48BA-86DF-8805C8F741BB}" type="datetimeFigureOut">
              <a:rPr lang="en-US" smtClean="0"/>
              <a:t>3/27/2024</a:t>
            </a:fld>
            <a:endParaRPr lang="en-US"/>
          </a:p>
        </p:txBody>
      </p:sp>
      <p:sp>
        <p:nvSpPr>
          <p:cNvPr id="4" name="Footer Placeholder 3">
            <a:extLst>
              <a:ext uri="{FF2B5EF4-FFF2-40B4-BE49-F238E27FC236}">
                <a16:creationId xmlns:a16="http://schemas.microsoft.com/office/drawing/2014/main" id="{0E1C34D6-E129-5D48-8F55-E8A08FD9232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E9D181C-7A09-A743-B314-7D4437FEEEE8}"/>
              </a:ext>
            </a:extLst>
          </p:cNvPr>
          <p:cNvSpPr>
            <a:spLocks noGrp="1"/>
          </p:cNvSpPr>
          <p:nvPr>
            <p:ph type="sldNum" sz="quarter" idx="12"/>
          </p:nvPr>
        </p:nvSpPr>
        <p:spPr/>
        <p:txBody>
          <a:bodyPr/>
          <a:lstStyle/>
          <a:p>
            <a:fld id="{F63F23FF-057E-43D2-9445-0ADA73384A01}" type="slidenum">
              <a:rPr lang="en-US" smtClean="0"/>
              <a:t>‹#›</a:t>
            </a:fld>
            <a:endParaRPr lang="en-US"/>
          </a:p>
        </p:txBody>
      </p:sp>
    </p:spTree>
    <p:extLst>
      <p:ext uri="{BB962C8B-B14F-4D97-AF65-F5344CB8AC3E}">
        <p14:creationId xmlns:p14="http://schemas.microsoft.com/office/powerpoint/2010/main" val="2363473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70245"/>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782680"/>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ECF4210-4CC9-48BA-86DF-8805C8F741BB}" type="datetimeFigureOut">
              <a:rPr lang="en-US" smtClean="0"/>
              <a:t>3/27/2024</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63F23FF-057E-43D2-9445-0ADA73384A01}" type="slidenum">
              <a:rPr lang="en-US" smtClean="0"/>
              <a:t>‹#›</a:t>
            </a:fld>
            <a:endParaRPr lang="en-US"/>
          </a:p>
        </p:txBody>
      </p:sp>
      <p:cxnSp>
        <p:nvCxnSpPr>
          <p:cNvPr id="10" name="Straight Connector 9"/>
          <p:cNvCxnSpPr/>
          <p:nvPr/>
        </p:nvCxnSpPr>
        <p:spPr>
          <a:xfrm>
            <a:off x="1188720" y="1527638"/>
            <a:ext cx="9966960" cy="0"/>
          </a:xfrm>
          <a:prstGeom prst="line">
            <a:avLst/>
          </a:prstGeom>
          <a:ln w="9525">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981EEE4C-F8A9-304A-BAB9-BB2496A55E80}"/>
              </a:ext>
            </a:extLst>
          </p:cNvPr>
          <p:cNvSpPr/>
          <p:nvPr userDrawn="1"/>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8" descr="Logo&#10;&#10;Description automatically generated">
            <a:extLst>
              <a:ext uri="{FF2B5EF4-FFF2-40B4-BE49-F238E27FC236}">
                <a16:creationId xmlns:a16="http://schemas.microsoft.com/office/drawing/2014/main" id="{64E97B75-41E9-EC45-8475-01F967CCB963}"/>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50450" y="6454560"/>
            <a:ext cx="1346069" cy="367601"/>
          </a:xfrm>
          <a:prstGeom prst="rect">
            <a:avLst/>
          </a:prstGeom>
        </p:spPr>
      </p:pic>
    </p:spTree>
    <p:extLst>
      <p:ext uri="{BB962C8B-B14F-4D97-AF65-F5344CB8AC3E}">
        <p14:creationId xmlns:p14="http://schemas.microsoft.com/office/powerpoint/2010/main" val="257151185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8" r:id="rId9"/>
    <p:sldLayoutId id="2147483705" r:id="rId10"/>
    <p:sldLayoutId id="2147483706" r:id="rId11"/>
    <p:sldLayoutId id="2147483707" r:id="rId12"/>
  </p:sldLayoutIdLst>
  <p:txStyles>
    <p:titleStyle>
      <a:lvl1pPr algn="l" defTabSz="914400" rtl="0" eaLnBrk="1" latinLnBrk="0" hangingPunct="1">
        <a:lnSpc>
          <a:spcPct val="85000"/>
        </a:lnSpc>
        <a:spcBef>
          <a:spcPct val="0"/>
        </a:spcBef>
        <a:buNone/>
        <a:defRPr sz="3600" kern="1200" spc="-50" baseline="0">
          <a:solidFill>
            <a:schemeClr val="accent2"/>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accent2"/>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accent2"/>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accent2"/>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accent2"/>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accent2"/>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70245"/>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782680"/>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ECF4210-4CC9-48BA-86DF-8805C8F741BB}" type="datetimeFigureOut">
              <a:rPr lang="en-US" smtClean="0"/>
              <a:t>3/27/2024</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63F23FF-057E-43D2-9445-0ADA73384A01}" type="slidenum">
              <a:rPr lang="en-US" smtClean="0"/>
              <a:t>‹#›</a:t>
            </a:fld>
            <a:endParaRPr lang="en-US"/>
          </a:p>
        </p:txBody>
      </p:sp>
      <p:cxnSp>
        <p:nvCxnSpPr>
          <p:cNvPr id="10" name="Straight Connector 9"/>
          <p:cNvCxnSpPr/>
          <p:nvPr/>
        </p:nvCxnSpPr>
        <p:spPr>
          <a:xfrm>
            <a:off x="1188720" y="1527638"/>
            <a:ext cx="9966960" cy="0"/>
          </a:xfrm>
          <a:prstGeom prst="line">
            <a:avLst/>
          </a:prstGeom>
          <a:ln w="9525">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981EEE4C-F8A9-304A-BAB9-BB2496A55E80}"/>
              </a:ext>
            </a:extLst>
          </p:cNvPr>
          <p:cNvSpPr/>
          <p:nvPr userDrawn="1"/>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8" descr="Logo&#10;&#10;Description automatically generated">
            <a:extLst>
              <a:ext uri="{FF2B5EF4-FFF2-40B4-BE49-F238E27FC236}">
                <a16:creationId xmlns:a16="http://schemas.microsoft.com/office/drawing/2014/main" id="{64E97B75-41E9-EC45-8475-01F967CCB96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450" y="6454560"/>
            <a:ext cx="1346069" cy="367601"/>
          </a:xfrm>
          <a:prstGeom prst="rect">
            <a:avLst/>
          </a:prstGeom>
        </p:spPr>
      </p:pic>
    </p:spTree>
    <p:extLst>
      <p:ext uri="{BB962C8B-B14F-4D97-AF65-F5344CB8AC3E}">
        <p14:creationId xmlns:p14="http://schemas.microsoft.com/office/powerpoint/2010/main" val="2571511852"/>
      </p:ext>
    </p:extLst>
  </p:cSld>
  <p:clrMap bg1="lt1" tx1="dk1" bg2="lt2" tx2="dk2" accent1="accent1" accent2="accent2" accent3="accent3" accent4="accent4" accent5="accent5" accent6="accent6" hlink="hlink" folHlink="folHlink"/>
  <p:sldLayoutIdLst>
    <p:sldLayoutId id="2147483710" r:id="rId1"/>
  </p:sldLayoutIdLst>
  <p:txStyles>
    <p:titleStyle>
      <a:lvl1pPr algn="l" defTabSz="914400" rtl="0" eaLnBrk="1" latinLnBrk="0" hangingPunct="1">
        <a:lnSpc>
          <a:spcPct val="85000"/>
        </a:lnSpc>
        <a:spcBef>
          <a:spcPct val="0"/>
        </a:spcBef>
        <a:buNone/>
        <a:defRPr sz="3600" kern="1200" spc="-50" baseline="0">
          <a:solidFill>
            <a:schemeClr val="accent2"/>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accent2"/>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accent2"/>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accent2"/>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accent2"/>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accent2"/>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stateramp.org/" TargetMode="Externa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mailto:info@stateramp.org"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stateramp.org/wp-content/uploads/2022/05/2022-Data-Classification-Tool_Revised.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ateramp.or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hyperlink" Target="http://www.stateramp.org/register" TargetMode="External"/><Relationship Id="rId7" Type="http://schemas.openxmlformats.org/officeDocument/2006/relationships/diagramQuickStyle" Target="../diagrams/quickStyle5.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hyperlink" Target="mailto:info@stateramp.org" TargetMode="External"/><Relationship Id="rId9" Type="http://schemas.microsoft.com/office/2007/relationships/diagramDrawing" Target="../diagrams/drawing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stateramp.org/government"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hyperlink" Target="https://programs.stateramp.org/colorado-and-stateramp/"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stateramp.org/templates-resources"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471CE756-6F5F-A46E-21D6-33455D05B49C}"/>
              </a:ext>
            </a:extLst>
          </p:cNvPr>
          <p:cNvPicPr>
            <a:picLocks noChangeAspect="1"/>
          </p:cNvPicPr>
          <p:nvPr/>
        </p:nvPicPr>
        <p:blipFill rotWithShape="1">
          <a:blip r:embed="rId3">
            <a:alphaModFix amt="40000"/>
            <a:extLst>
              <a:ext uri="{28A0092B-C50C-407E-A947-70E740481C1C}">
                <a14:useLocalDpi xmlns:a14="http://schemas.microsoft.com/office/drawing/2010/main" val="0"/>
              </a:ext>
            </a:extLst>
          </a:blip>
          <a:srcRect t="33410" r="27454"/>
          <a:stretch/>
        </p:blipFill>
        <p:spPr>
          <a:xfrm>
            <a:off x="0" y="0"/>
            <a:ext cx="12192001" cy="6309165"/>
          </a:xfrm>
          <a:prstGeom prst="rect">
            <a:avLst/>
          </a:prstGeom>
        </p:spPr>
      </p:pic>
      <p:pic>
        <p:nvPicPr>
          <p:cNvPr id="2" name="Picture 2" descr="Logo, company name&#10;&#10;Description automatically generated">
            <a:extLst>
              <a:ext uri="{FF2B5EF4-FFF2-40B4-BE49-F238E27FC236}">
                <a16:creationId xmlns:a16="http://schemas.microsoft.com/office/drawing/2014/main" id="{6423F896-85AD-4371-BCD9-1DB35292AA65}"/>
              </a:ext>
            </a:extLst>
          </p:cNvPr>
          <p:cNvPicPr>
            <a:picLocks noChangeAspect="1"/>
          </p:cNvPicPr>
          <p:nvPr/>
        </p:nvPicPr>
        <p:blipFill rotWithShape="1">
          <a:blip r:embed="rId4"/>
          <a:srcRect r="70775"/>
          <a:stretch/>
        </p:blipFill>
        <p:spPr>
          <a:xfrm>
            <a:off x="5467605" y="1431253"/>
            <a:ext cx="1256786" cy="1393865"/>
          </a:xfrm>
          <a:prstGeom prst="rect">
            <a:avLst/>
          </a:prstGeom>
        </p:spPr>
      </p:pic>
      <p:sp>
        <p:nvSpPr>
          <p:cNvPr id="3" name="TextBox 2">
            <a:extLst>
              <a:ext uri="{FF2B5EF4-FFF2-40B4-BE49-F238E27FC236}">
                <a16:creationId xmlns:a16="http://schemas.microsoft.com/office/drawing/2014/main" id="{CE6FF0DA-5589-76FB-4DF2-AB3DA1A2695D}"/>
              </a:ext>
            </a:extLst>
          </p:cNvPr>
          <p:cNvSpPr txBox="1"/>
          <p:nvPr/>
        </p:nvSpPr>
        <p:spPr>
          <a:xfrm>
            <a:off x="1418895" y="3154582"/>
            <a:ext cx="9354207" cy="1569660"/>
          </a:xfrm>
          <a:prstGeom prst="rect">
            <a:avLst/>
          </a:prstGeom>
          <a:noFill/>
        </p:spPr>
        <p:txBody>
          <a:bodyPr wrap="square" rtlCol="0">
            <a:spAutoFit/>
          </a:bodyPr>
          <a:lstStyle/>
          <a:p>
            <a:pPr algn="ctr"/>
            <a:r>
              <a:rPr lang="en-US" sz="4800" b="1" dirty="0">
                <a:solidFill>
                  <a:srgbClr val="159DA1"/>
                </a:solidFill>
                <a:latin typeface="+mj-lt"/>
                <a:cs typeface="Calibri" panose="020F0502020204030204" pitchFamily="34" charset="0"/>
              </a:rPr>
              <a:t>StateRAMP Overview for Service Providers</a:t>
            </a:r>
          </a:p>
        </p:txBody>
      </p:sp>
    </p:spTree>
    <p:extLst>
      <p:ext uri="{BB962C8B-B14F-4D97-AF65-F5344CB8AC3E}">
        <p14:creationId xmlns:p14="http://schemas.microsoft.com/office/powerpoint/2010/main" val="3194569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B0261-AFAE-DE33-274B-E6A69B4C610E}"/>
              </a:ext>
            </a:extLst>
          </p:cNvPr>
          <p:cNvSpPr>
            <a:spLocks noGrp="1"/>
          </p:cNvSpPr>
          <p:nvPr>
            <p:ph type="title"/>
          </p:nvPr>
        </p:nvSpPr>
        <p:spPr/>
        <p:txBody>
          <a:bodyPr/>
          <a:lstStyle/>
          <a:p>
            <a:pPr algn="ctr"/>
            <a:r>
              <a:rPr lang="en-US" dirty="0"/>
              <a:t>How Does </a:t>
            </a:r>
            <a:r>
              <a:rPr lang="en-US" dirty="0" err="1"/>
              <a:t>StateRAMP</a:t>
            </a:r>
            <a:r>
              <a:rPr lang="en-US" dirty="0"/>
              <a:t> Work?</a:t>
            </a:r>
          </a:p>
        </p:txBody>
      </p:sp>
    </p:spTree>
    <p:extLst>
      <p:ext uri="{BB962C8B-B14F-4D97-AF65-F5344CB8AC3E}">
        <p14:creationId xmlns:p14="http://schemas.microsoft.com/office/powerpoint/2010/main" val="172508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C966B449-8A6B-4D65-B514-0F7B4DA54BDD}"/>
              </a:ext>
            </a:extLst>
          </p:cNvPr>
          <p:cNvGraphicFramePr>
            <a:graphicFrameLocks noGrp="1"/>
          </p:cNvGraphicFramePr>
          <p:nvPr>
            <p:ph idx="1"/>
          </p:nvPr>
        </p:nvGraphicFramePr>
        <p:xfrm>
          <a:off x="745067" y="1849348"/>
          <a:ext cx="10524066" cy="43628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itle 14">
            <a:extLst>
              <a:ext uri="{FF2B5EF4-FFF2-40B4-BE49-F238E27FC236}">
                <a16:creationId xmlns:a16="http://schemas.microsoft.com/office/drawing/2014/main" id="{CA72E264-3C72-46C2-B18C-14AA4433B889}"/>
              </a:ext>
            </a:extLst>
          </p:cNvPr>
          <p:cNvSpPr>
            <a:spLocks noGrp="1"/>
          </p:cNvSpPr>
          <p:nvPr>
            <p:ph type="title"/>
          </p:nvPr>
        </p:nvSpPr>
        <p:spPr>
          <a:xfrm>
            <a:off x="1198384" y="784519"/>
            <a:ext cx="10181948" cy="721332"/>
          </a:xfrm>
        </p:spPr>
        <p:txBody>
          <a:bodyPr>
            <a:normAutofit/>
          </a:bodyPr>
          <a:lstStyle/>
          <a:p>
            <a:r>
              <a:rPr lang="en-US" b="1"/>
              <a:t>Terminology</a:t>
            </a:r>
          </a:p>
        </p:txBody>
      </p:sp>
    </p:spTree>
    <p:extLst>
      <p:ext uri="{BB962C8B-B14F-4D97-AF65-F5344CB8AC3E}">
        <p14:creationId xmlns:p14="http://schemas.microsoft.com/office/powerpoint/2010/main" val="2834242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4">
            <a:extLst>
              <a:ext uri="{FF2B5EF4-FFF2-40B4-BE49-F238E27FC236}">
                <a16:creationId xmlns:a16="http://schemas.microsoft.com/office/drawing/2014/main" id="{5EE779EE-EF1F-4DBB-837C-55AA764B5060}"/>
              </a:ext>
            </a:extLst>
          </p:cNvPr>
          <p:cNvSpPr>
            <a:spLocks noGrp="1"/>
          </p:cNvSpPr>
          <p:nvPr>
            <p:ph type="title"/>
          </p:nvPr>
        </p:nvSpPr>
        <p:spPr>
          <a:xfrm>
            <a:off x="1171782" y="783050"/>
            <a:ext cx="10181948" cy="721332"/>
          </a:xfrm>
        </p:spPr>
        <p:txBody>
          <a:bodyPr>
            <a:normAutofit/>
          </a:bodyPr>
          <a:lstStyle/>
          <a:p>
            <a:r>
              <a:rPr lang="en-US" b="1"/>
              <a:t>StateRAMP Overview</a:t>
            </a:r>
          </a:p>
        </p:txBody>
      </p:sp>
      <p:grpSp>
        <p:nvGrpSpPr>
          <p:cNvPr id="9" name="Group 8">
            <a:extLst>
              <a:ext uri="{FF2B5EF4-FFF2-40B4-BE49-F238E27FC236}">
                <a16:creationId xmlns:a16="http://schemas.microsoft.com/office/drawing/2014/main" id="{AB9050D9-C25D-48FF-875D-BCA251A8BB2C}"/>
              </a:ext>
            </a:extLst>
          </p:cNvPr>
          <p:cNvGrpSpPr/>
          <p:nvPr/>
        </p:nvGrpSpPr>
        <p:grpSpPr>
          <a:xfrm>
            <a:off x="1213698" y="1483813"/>
            <a:ext cx="10181948" cy="1181342"/>
            <a:chOff x="-336549" y="1197700"/>
            <a:chExt cx="1900430" cy="1181342"/>
          </a:xfrm>
        </p:grpSpPr>
        <p:sp>
          <p:nvSpPr>
            <p:cNvPr id="28" name="Rectangle 27">
              <a:extLst>
                <a:ext uri="{FF2B5EF4-FFF2-40B4-BE49-F238E27FC236}">
                  <a16:creationId xmlns:a16="http://schemas.microsoft.com/office/drawing/2014/main" id="{C01CF907-C143-4BBF-BEC6-0188D2094DE3}"/>
                </a:ext>
              </a:extLst>
            </p:cNvPr>
            <p:cNvSpPr/>
            <p:nvPr/>
          </p:nvSpPr>
          <p:spPr>
            <a:xfrm>
              <a:off x="197803" y="1197700"/>
              <a:ext cx="1265928" cy="85891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29" name="TextBox 28">
              <a:extLst>
                <a:ext uri="{FF2B5EF4-FFF2-40B4-BE49-F238E27FC236}">
                  <a16:creationId xmlns:a16="http://schemas.microsoft.com/office/drawing/2014/main" id="{3DD3BE97-BCB7-4E2A-9E51-B4A60F06DC7A}"/>
                </a:ext>
              </a:extLst>
            </p:cNvPr>
            <p:cNvSpPr txBox="1"/>
            <p:nvPr/>
          </p:nvSpPr>
          <p:spPr>
            <a:xfrm>
              <a:off x="-336549" y="1520131"/>
              <a:ext cx="1900430" cy="8589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defTabSz="800100">
                <a:lnSpc>
                  <a:spcPct val="100000"/>
                </a:lnSpc>
                <a:spcBef>
                  <a:spcPct val="0"/>
                </a:spcBef>
                <a:spcAft>
                  <a:spcPct val="35000"/>
                </a:spcAft>
                <a:buNone/>
              </a:pPr>
              <a:endParaRPr lang="en-US" sz="1800" kern="1200">
                <a:latin typeface="Calibri" panose="020F0502020204030204" pitchFamily="34" charset="0"/>
                <a:cs typeface="Calibri" panose="020F0502020204030204" pitchFamily="34" charset="0"/>
              </a:endParaRPr>
            </a:p>
          </p:txBody>
        </p:sp>
      </p:grpSp>
      <p:sp>
        <p:nvSpPr>
          <p:cNvPr id="22" name="Rectangle 21">
            <a:extLst>
              <a:ext uri="{FF2B5EF4-FFF2-40B4-BE49-F238E27FC236}">
                <a16:creationId xmlns:a16="http://schemas.microsoft.com/office/drawing/2014/main" id="{F6F8145C-5B38-4B89-8549-3D47F8249051}"/>
              </a:ext>
            </a:extLst>
          </p:cNvPr>
          <p:cNvSpPr/>
          <p:nvPr/>
        </p:nvSpPr>
        <p:spPr>
          <a:xfrm>
            <a:off x="8564934" y="1932217"/>
            <a:ext cx="1463153" cy="28147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graphicFrame>
        <p:nvGraphicFramePr>
          <p:cNvPr id="2" name="Diagram 1">
            <a:extLst>
              <a:ext uri="{FF2B5EF4-FFF2-40B4-BE49-F238E27FC236}">
                <a16:creationId xmlns:a16="http://schemas.microsoft.com/office/drawing/2014/main" id="{B630A3A1-F1AF-20A3-6590-EFF18C205429}"/>
              </a:ext>
            </a:extLst>
          </p:cNvPr>
          <p:cNvGraphicFramePr/>
          <p:nvPr>
            <p:extLst>
              <p:ext uri="{D42A27DB-BD31-4B8C-83A1-F6EECF244321}">
                <p14:modId xmlns:p14="http://schemas.microsoft.com/office/powerpoint/2010/main" val="1110304624"/>
              </p:ext>
            </p:extLst>
          </p:nvPr>
        </p:nvGraphicFramePr>
        <p:xfrm>
          <a:off x="1052050" y="1806244"/>
          <a:ext cx="10181947" cy="30948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88BD3CCA-1424-D6DF-BBD8-4316E7DCD0F8}"/>
              </a:ext>
            </a:extLst>
          </p:cNvPr>
          <p:cNvSpPr txBox="1"/>
          <p:nvPr/>
        </p:nvSpPr>
        <p:spPr>
          <a:xfrm>
            <a:off x="1317523" y="4984955"/>
            <a:ext cx="9320980" cy="1200329"/>
          </a:xfrm>
          <a:prstGeom prst="rect">
            <a:avLst/>
          </a:prstGeom>
          <a:noFill/>
        </p:spPr>
        <p:txBody>
          <a:bodyPr wrap="square" rtlCol="0">
            <a:spAutoFit/>
          </a:bodyPr>
          <a:lstStyle/>
          <a:p>
            <a:pPr marL="285750" indent="-285750">
              <a:buFont typeface="Arial" panose="020B0604020202020204" pitchFamily="34" charset="0"/>
              <a:buChar char="•"/>
            </a:pPr>
            <a:r>
              <a:rPr lang="en-US" dirty="0"/>
              <a:t>StateRAMP Security Snapshot is not required to obtain StateRAMP Ready or Authorized status</a:t>
            </a:r>
          </a:p>
          <a:p>
            <a:pPr marL="285750" indent="-285750">
              <a:buFont typeface="Arial" panose="020B0604020202020204" pitchFamily="34" charset="0"/>
              <a:buChar char="•"/>
            </a:pPr>
            <a:r>
              <a:rPr lang="en-US" dirty="0"/>
              <a:t>StateRAMP Security Snapshot Progressing Reporting is not required by StateRAMP. Requirement determined by Participating Government.</a:t>
            </a:r>
          </a:p>
          <a:p>
            <a:pPr marL="285750" indent="-285750">
              <a:buFont typeface="Arial" panose="020B0604020202020204" pitchFamily="34" charset="0"/>
              <a:buChar char="•"/>
            </a:pPr>
            <a:r>
              <a:rPr lang="en-US" dirty="0"/>
              <a:t>StateRAMP Ready is not required to achieve StateRAMP Authorized status</a:t>
            </a:r>
          </a:p>
        </p:txBody>
      </p:sp>
      <p:sp>
        <p:nvSpPr>
          <p:cNvPr id="12" name="Left Bracket 11">
            <a:extLst>
              <a:ext uri="{FF2B5EF4-FFF2-40B4-BE49-F238E27FC236}">
                <a16:creationId xmlns:a16="http://schemas.microsoft.com/office/drawing/2014/main" id="{A49E6F3C-F0E5-BE4D-1637-E2983AED17A8}"/>
              </a:ext>
            </a:extLst>
          </p:cNvPr>
          <p:cNvSpPr/>
          <p:nvPr/>
        </p:nvSpPr>
        <p:spPr>
          <a:xfrm rot="5400000">
            <a:off x="3054350" y="1143000"/>
            <a:ext cx="101600" cy="2146300"/>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92A51D5F-E2B3-44F0-CCD0-CFBF306F039D}"/>
              </a:ext>
            </a:extLst>
          </p:cNvPr>
          <p:cNvSpPr txBox="1"/>
          <p:nvPr/>
        </p:nvSpPr>
        <p:spPr>
          <a:xfrm>
            <a:off x="2070100" y="1752600"/>
            <a:ext cx="20574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cs typeface="Calibri"/>
              </a:rPr>
              <a:t>Pre-Ready</a:t>
            </a:r>
          </a:p>
        </p:txBody>
      </p:sp>
    </p:spTree>
    <p:extLst>
      <p:ext uri="{BB962C8B-B14F-4D97-AF65-F5344CB8AC3E}">
        <p14:creationId xmlns:p14="http://schemas.microsoft.com/office/powerpoint/2010/main" val="4142630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screen&#10;&#10;Description automatically generated">
            <a:extLst>
              <a:ext uri="{FF2B5EF4-FFF2-40B4-BE49-F238E27FC236}">
                <a16:creationId xmlns:a16="http://schemas.microsoft.com/office/drawing/2014/main" id="{34293E6B-E956-9AA8-667F-1B95EED1704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61587" y="350579"/>
            <a:ext cx="9664607" cy="5840441"/>
          </a:xfrm>
        </p:spPr>
      </p:pic>
    </p:spTree>
    <p:extLst>
      <p:ext uri="{BB962C8B-B14F-4D97-AF65-F5344CB8AC3E}">
        <p14:creationId xmlns:p14="http://schemas.microsoft.com/office/powerpoint/2010/main" val="1299692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0494983-1B11-8064-7F22-9904135E186C}"/>
              </a:ext>
            </a:extLst>
          </p:cNvPr>
          <p:cNvSpPr txBox="1"/>
          <p:nvPr/>
        </p:nvSpPr>
        <p:spPr>
          <a:xfrm>
            <a:off x="3772807" y="1341583"/>
            <a:ext cx="8367822" cy="3631763"/>
          </a:xfrm>
          <a:prstGeom prst="rect">
            <a:avLst/>
          </a:prstGeom>
          <a:noFill/>
        </p:spPr>
        <p:txBody>
          <a:bodyPr wrap="square" lIns="91440" tIns="45720" rIns="91440" bIns="45720" rtlCol="0" anchor="t">
            <a:spAutoFit/>
          </a:bodyPr>
          <a:lstStyle/>
          <a:p>
            <a:r>
              <a:rPr lang="en-US" sz="3200" b="1" dirty="0" err="1">
                <a:solidFill>
                  <a:srgbClr val="159DA1"/>
                </a:solidFill>
              </a:rPr>
              <a:t>StateRAMP</a:t>
            </a:r>
            <a:r>
              <a:rPr lang="en-US" sz="3200" b="1" dirty="0">
                <a:solidFill>
                  <a:srgbClr val="159DA1"/>
                </a:solidFill>
              </a:rPr>
              <a:t> Security Snapshot</a:t>
            </a:r>
          </a:p>
          <a:p>
            <a:pPr marL="285750" indent="-285750">
              <a:spcAft>
                <a:spcPts val="600"/>
              </a:spcAft>
              <a:buFont typeface="Arial" panose="020B0604020202020204" pitchFamily="34" charset="0"/>
              <a:buChar char="•"/>
            </a:pPr>
            <a:r>
              <a:rPr lang="en-US" sz="2400" dirty="0"/>
              <a:t>Gap assessment &amp; score</a:t>
            </a:r>
            <a:endParaRPr lang="en-US" sz="2400" dirty="0">
              <a:cs typeface="Calibri"/>
            </a:endParaRPr>
          </a:p>
          <a:p>
            <a:pPr marL="285750" indent="-285750">
              <a:spcAft>
                <a:spcPts val="600"/>
              </a:spcAft>
              <a:buFont typeface="Arial" panose="020B0604020202020204" pitchFamily="34" charset="0"/>
              <a:buChar char="•"/>
            </a:pPr>
            <a:r>
              <a:rPr lang="en-US" sz="2400" dirty="0"/>
              <a:t>Independent verification &amp; validation by </a:t>
            </a:r>
            <a:r>
              <a:rPr lang="en-US" sz="2400" dirty="0" err="1"/>
              <a:t>StateRAMP</a:t>
            </a:r>
            <a:r>
              <a:rPr lang="en-US" sz="2400" dirty="0"/>
              <a:t> PMO</a:t>
            </a:r>
            <a:endParaRPr lang="en-US" sz="2400" dirty="0">
              <a:cs typeface="Calibri"/>
            </a:endParaRPr>
          </a:p>
          <a:p>
            <a:pPr marL="285750" indent="-285750">
              <a:spcAft>
                <a:spcPts val="600"/>
              </a:spcAft>
              <a:buFont typeface="Arial" panose="020B0604020202020204" pitchFamily="34" charset="0"/>
              <a:buChar char="•"/>
            </a:pPr>
            <a:r>
              <a:rPr lang="en-US" sz="2400" dirty="0"/>
              <a:t>NIST 800-53 most critical controls</a:t>
            </a:r>
            <a:endParaRPr lang="en-US" sz="2400" dirty="0">
              <a:cs typeface="Calibri"/>
            </a:endParaRPr>
          </a:p>
          <a:p>
            <a:pPr marL="285750" indent="-285750">
              <a:spcAft>
                <a:spcPts val="600"/>
              </a:spcAft>
              <a:buFont typeface="Arial" panose="020B0604020202020204" pitchFamily="34" charset="0"/>
              <a:buChar char="•"/>
            </a:pPr>
            <a:r>
              <a:rPr lang="en-US" sz="2400" dirty="0"/>
              <a:t>Delivered within 3 weeks (complete request)</a:t>
            </a:r>
            <a:r>
              <a:rPr lang="en-US" dirty="0"/>
              <a:t> </a:t>
            </a:r>
            <a:endParaRPr lang="en-US" sz="2400"/>
          </a:p>
          <a:p>
            <a:pPr marL="285750" indent="-285750">
              <a:spcAft>
                <a:spcPts val="600"/>
              </a:spcAft>
              <a:buFont typeface="Arial" panose="020B0604020202020204" pitchFamily="34" charset="0"/>
              <a:buChar char="•"/>
            </a:pPr>
            <a:r>
              <a:rPr lang="en-US" sz="2400" dirty="0"/>
              <a:t>Can share with government customers </a:t>
            </a:r>
          </a:p>
          <a:p>
            <a:pPr marL="285750" indent="-285750">
              <a:spcAft>
                <a:spcPts val="600"/>
              </a:spcAft>
              <a:buFont typeface="Arial" panose="020B0604020202020204" pitchFamily="34" charset="0"/>
              <a:buChar char="•"/>
            </a:pPr>
            <a:r>
              <a:rPr lang="en-US" sz="2400" dirty="0"/>
              <a:t>$1,500 (reduced fees for small businesses)</a:t>
            </a:r>
            <a:endParaRPr lang="en-US" sz="2400" dirty="0">
              <a:cs typeface="Calibri"/>
            </a:endParaRPr>
          </a:p>
          <a:p>
            <a:pPr marL="285750" indent="-285750">
              <a:spcAft>
                <a:spcPts val="600"/>
              </a:spcAft>
              <a:buFont typeface="Arial" panose="020B0604020202020204" pitchFamily="34" charset="0"/>
              <a:buChar char="•"/>
            </a:pPr>
            <a:r>
              <a:rPr lang="en-US" sz="2400" dirty="0"/>
              <a:t>Request Snapshot at </a:t>
            </a:r>
            <a:r>
              <a:rPr lang="en-US" sz="2400" dirty="0">
                <a:hlinkClick r:id="rId2"/>
              </a:rPr>
              <a:t>www.stateramp.org</a:t>
            </a:r>
            <a:r>
              <a:rPr lang="en-US" sz="2400" dirty="0"/>
              <a:t> </a:t>
            </a:r>
            <a:endParaRPr lang="en-US" sz="2400" dirty="0">
              <a:cs typeface="Calibri"/>
            </a:endParaRPr>
          </a:p>
        </p:txBody>
      </p:sp>
      <p:pic>
        <p:nvPicPr>
          <p:cNvPr id="5" name="Picture 4">
            <a:extLst>
              <a:ext uri="{FF2B5EF4-FFF2-40B4-BE49-F238E27FC236}">
                <a16:creationId xmlns:a16="http://schemas.microsoft.com/office/drawing/2014/main" id="{45801701-F859-6F38-66D9-3A477A7A0AEE}"/>
              </a:ext>
            </a:extLst>
          </p:cNvPr>
          <p:cNvPicPr>
            <a:picLocks noChangeAspect="1"/>
          </p:cNvPicPr>
          <p:nvPr/>
        </p:nvPicPr>
        <p:blipFill>
          <a:blip r:embed="rId3"/>
          <a:stretch>
            <a:fillRect/>
          </a:stretch>
        </p:blipFill>
        <p:spPr>
          <a:xfrm>
            <a:off x="482031" y="1318402"/>
            <a:ext cx="1863037" cy="2716619"/>
          </a:xfrm>
          <a:prstGeom prst="rect">
            <a:avLst/>
          </a:prstGeom>
        </p:spPr>
      </p:pic>
      <p:pic>
        <p:nvPicPr>
          <p:cNvPr id="6" name="Picture 5">
            <a:extLst>
              <a:ext uri="{FF2B5EF4-FFF2-40B4-BE49-F238E27FC236}">
                <a16:creationId xmlns:a16="http://schemas.microsoft.com/office/drawing/2014/main" id="{25238D0D-DAAE-23F1-DD37-39910B01E249}"/>
              </a:ext>
            </a:extLst>
          </p:cNvPr>
          <p:cNvPicPr>
            <a:picLocks noChangeAspect="1"/>
          </p:cNvPicPr>
          <p:nvPr/>
        </p:nvPicPr>
        <p:blipFill>
          <a:blip r:embed="rId4"/>
          <a:stretch>
            <a:fillRect/>
          </a:stretch>
        </p:blipFill>
        <p:spPr>
          <a:xfrm>
            <a:off x="1491600" y="2352419"/>
            <a:ext cx="1877056" cy="2620927"/>
          </a:xfrm>
          <a:prstGeom prst="rect">
            <a:avLst/>
          </a:prstGeom>
        </p:spPr>
      </p:pic>
    </p:spTree>
    <p:extLst>
      <p:ext uri="{BB962C8B-B14F-4D97-AF65-F5344CB8AC3E}">
        <p14:creationId xmlns:p14="http://schemas.microsoft.com/office/powerpoint/2010/main" val="4085524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222FFD-9E9E-7965-086D-77510E499FFD}"/>
              </a:ext>
            </a:extLst>
          </p:cNvPr>
          <p:cNvSpPr>
            <a:spLocks noGrp="1"/>
          </p:cNvSpPr>
          <p:nvPr>
            <p:ph type="title"/>
          </p:nvPr>
        </p:nvSpPr>
        <p:spPr/>
        <p:txBody>
          <a:bodyPr>
            <a:normAutofit/>
          </a:bodyPr>
          <a:lstStyle/>
          <a:p>
            <a:r>
              <a:rPr lang="en-US" sz="4400" b="1"/>
              <a:t>Progressing Security Snapshot Program</a:t>
            </a:r>
          </a:p>
        </p:txBody>
      </p:sp>
      <p:sp>
        <p:nvSpPr>
          <p:cNvPr id="13" name="Text Placeholder 12">
            <a:extLst>
              <a:ext uri="{FF2B5EF4-FFF2-40B4-BE49-F238E27FC236}">
                <a16:creationId xmlns:a16="http://schemas.microsoft.com/office/drawing/2014/main" id="{B32D614D-7D7C-13B6-CB8F-405FB77DDF8F}"/>
              </a:ext>
            </a:extLst>
          </p:cNvPr>
          <p:cNvSpPr>
            <a:spLocks noGrp="1"/>
          </p:cNvSpPr>
          <p:nvPr>
            <p:ph type="body" sz="half" idx="4294967295"/>
          </p:nvPr>
        </p:nvSpPr>
        <p:spPr>
          <a:xfrm>
            <a:off x="0" y="2925763"/>
            <a:ext cx="3200400" cy="3379787"/>
          </a:xfrm>
        </p:spPr>
        <p:txBody>
          <a:bodyPr>
            <a:normAutofit/>
          </a:bodyPr>
          <a:lstStyle/>
          <a:p>
            <a:endParaRPr lang="en-US" sz="2000"/>
          </a:p>
          <a:p>
            <a:endParaRPr lang="en-US"/>
          </a:p>
        </p:txBody>
      </p:sp>
      <p:sp>
        <p:nvSpPr>
          <p:cNvPr id="8" name="TextBox 7">
            <a:extLst>
              <a:ext uri="{FF2B5EF4-FFF2-40B4-BE49-F238E27FC236}">
                <a16:creationId xmlns:a16="http://schemas.microsoft.com/office/drawing/2014/main" id="{80494983-1B11-8064-7F22-9904135E186C}"/>
              </a:ext>
            </a:extLst>
          </p:cNvPr>
          <p:cNvSpPr txBox="1"/>
          <p:nvPr/>
        </p:nvSpPr>
        <p:spPr>
          <a:xfrm>
            <a:off x="1430076" y="2699656"/>
            <a:ext cx="4194424" cy="738664"/>
          </a:xfrm>
          <a:prstGeom prst="rect">
            <a:avLst/>
          </a:prstGeom>
          <a:noFill/>
        </p:spPr>
        <p:txBody>
          <a:bodyPr wrap="square" rtlCol="0">
            <a:spAutoFit/>
          </a:bodyPr>
          <a:lstStyle/>
          <a:p>
            <a:r>
              <a:rPr lang="en-US" sz="2400" b="1">
                <a:solidFill>
                  <a:srgbClr val="159DA1"/>
                </a:solidFill>
              </a:rPr>
              <a:t>StateRAMP Security Snapshot</a:t>
            </a:r>
          </a:p>
          <a:p>
            <a:pPr>
              <a:spcAft>
                <a:spcPts val="600"/>
              </a:spcAft>
            </a:pPr>
            <a:endParaRPr lang="en-US"/>
          </a:p>
        </p:txBody>
      </p:sp>
      <p:sp>
        <p:nvSpPr>
          <p:cNvPr id="9" name="TextBox 8">
            <a:extLst>
              <a:ext uri="{FF2B5EF4-FFF2-40B4-BE49-F238E27FC236}">
                <a16:creationId xmlns:a16="http://schemas.microsoft.com/office/drawing/2014/main" id="{76E65BB5-44ED-185D-8F93-D37448846BA1}"/>
              </a:ext>
            </a:extLst>
          </p:cNvPr>
          <p:cNvSpPr txBox="1"/>
          <p:nvPr/>
        </p:nvSpPr>
        <p:spPr>
          <a:xfrm>
            <a:off x="6202481" y="2699656"/>
            <a:ext cx="4783075" cy="738664"/>
          </a:xfrm>
          <a:prstGeom prst="rect">
            <a:avLst/>
          </a:prstGeom>
          <a:noFill/>
        </p:spPr>
        <p:txBody>
          <a:bodyPr wrap="square" lIns="91440" tIns="45720" rIns="91440" bIns="45720" rtlCol="0" anchor="t">
            <a:spAutoFit/>
          </a:bodyPr>
          <a:lstStyle/>
          <a:p>
            <a:r>
              <a:rPr lang="en-US" sz="2400" b="1">
                <a:solidFill>
                  <a:srgbClr val="159DA1"/>
                </a:solidFill>
              </a:rPr>
              <a:t>Monthly Consultative Progress Calls</a:t>
            </a:r>
          </a:p>
          <a:p>
            <a:pPr>
              <a:spcAft>
                <a:spcPts val="600"/>
              </a:spcAft>
            </a:pPr>
            <a:endParaRPr lang="en-US"/>
          </a:p>
        </p:txBody>
      </p:sp>
      <p:sp>
        <p:nvSpPr>
          <p:cNvPr id="17" name="TextBox 16">
            <a:extLst>
              <a:ext uri="{FF2B5EF4-FFF2-40B4-BE49-F238E27FC236}">
                <a16:creationId xmlns:a16="http://schemas.microsoft.com/office/drawing/2014/main" id="{C10FBBAF-4943-005B-754F-A47CB16B8DDF}"/>
              </a:ext>
            </a:extLst>
          </p:cNvPr>
          <p:cNvSpPr txBox="1"/>
          <p:nvPr/>
        </p:nvSpPr>
        <p:spPr>
          <a:xfrm>
            <a:off x="1430076" y="1825377"/>
            <a:ext cx="10058399" cy="646331"/>
          </a:xfrm>
          <a:prstGeom prst="rect">
            <a:avLst/>
          </a:prstGeom>
          <a:noFill/>
        </p:spPr>
        <p:txBody>
          <a:bodyPr wrap="square" lIns="91440" tIns="45720" rIns="91440" bIns="45720" anchor="t">
            <a:spAutoFit/>
          </a:bodyPr>
          <a:lstStyle/>
          <a:p>
            <a:r>
              <a:rPr lang="en-US" dirty="0"/>
              <a:t>Combines 'trust but verify' principles and a consultative approach to improve cyber maturity for providers and begin information sharing critical to effective risk management for government.</a:t>
            </a:r>
          </a:p>
        </p:txBody>
      </p:sp>
      <p:pic>
        <p:nvPicPr>
          <p:cNvPr id="21" name="Picture 20">
            <a:extLst>
              <a:ext uri="{FF2B5EF4-FFF2-40B4-BE49-F238E27FC236}">
                <a16:creationId xmlns:a16="http://schemas.microsoft.com/office/drawing/2014/main" id="{52FA5E7D-7AD4-A5CA-8994-6720D48815B3}"/>
              </a:ext>
            </a:extLst>
          </p:cNvPr>
          <p:cNvPicPr>
            <a:picLocks noChangeAspect="1"/>
          </p:cNvPicPr>
          <p:nvPr/>
        </p:nvPicPr>
        <p:blipFill>
          <a:blip r:embed="rId2"/>
          <a:stretch>
            <a:fillRect/>
          </a:stretch>
        </p:blipFill>
        <p:spPr>
          <a:xfrm>
            <a:off x="1581791" y="3255333"/>
            <a:ext cx="1863037" cy="2716619"/>
          </a:xfrm>
          <a:prstGeom prst="rect">
            <a:avLst/>
          </a:prstGeom>
        </p:spPr>
      </p:pic>
      <p:pic>
        <p:nvPicPr>
          <p:cNvPr id="25" name="Picture 24">
            <a:extLst>
              <a:ext uri="{FF2B5EF4-FFF2-40B4-BE49-F238E27FC236}">
                <a16:creationId xmlns:a16="http://schemas.microsoft.com/office/drawing/2014/main" id="{1E9B1CB8-4EE1-23E3-6023-D4505A937C47}"/>
              </a:ext>
            </a:extLst>
          </p:cNvPr>
          <p:cNvPicPr>
            <a:picLocks noChangeAspect="1"/>
          </p:cNvPicPr>
          <p:nvPr/>
        </p:nvPicPr>
        <p:blipFill>
          <a:blip r:embed="rId3"/>
          <a:stretch>
            <a:fillRect/>
          </a:stretch>
        </p:blipFill>
        <p:spPr>
          <a:xfrm>
            <a:off x="3420877" y="3303180"/>
            <a:ext cx="1877056" cy="2620927"/>
          </a:xfrm>
          <a:prstGeom prst="rect">
            <a:avLst/>
          </a:prstGeom>
        </p:spPr>
      </p:pic>
      <p:pic>
        <p:nvPicPr>
          <p:cNvPr id="27" name="Picture 26" descr="A picture containing window, table, indoor, dining table&#10;&#10;Description automatically generated">
            <a:extLst>
              <a:ext uri="{FF2B5EF4-FFF2-40B4-BE49-F238E27FC236}">
                <a16:creationId xmlns:a16="http://schemas.microsoft.com/office/drawing/2014/main" id="{D9FF26C0-6403-9DE4-B1F0-CEC6046F17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13447" y="3520119"/>
            <a:ext cx="3605686" cy="2403988"/>
          </a:xfrm>
          <a:prstGeom prst="rect">
            <a:avLst/>
          </a:prstGeom>
        </p:spPr>
      </p:pic>
    </p:spTree>
    <p:extLst>
      <p:ext uri="{BB962C8B-B14F-4D97-AF65-F5344CB8AC3E}">
        <p14:creationId xmlns:p14="http://schemas.microsoft.com/office/powerpoint/2010/main" val="4213069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F90295-EFD9-0C00-90E0-CAF40D243201}"/>
              </a:ext>
            </a:extLst>
          </p:cNvPr>
          <p:cNvSpPr txBox="1"/>
          <p:nvPr/>
        </p:nvSpPr>
        <p:spPr>
          <a:xfrm>
            <a:off x="3844209" y="1388712"/>
            <a:ext cx="7258731" cy="3924151"/>
          </a:xfrm>
          <a:prstGeom prst="rect">
            <a:avLst/>
          </a:prstGeom>
          <a:noFill/>
        </p:spPr>
        <p:txBody>
          <a:bodyPr wrap="square" lIns="91440" tIns="45720" rIns="91440" bIns="45720" rtlCol="0" anchor="t">
            <a:spAutoFit/>
          </a:bodyPr>
          <a:lstStyle/>
          <a:p>
            <a:r>
              <a:rPr lang="en-US" sz="3200" b="1" dirty="0">
                <a:solidFill>
                  <a:srgbClr val="159DA1"/>
                </a:solidFill>
              </a:rPr>
              <a:t>Progressing Program Enrollment</a:t>
            </a:r>
          </a:p>
          <a:p>
            <a:pPr marL="285750" indent="-285750">
              <a:spcAft>
                <a:spcPts val="600"/>
              </a:spcAft>
              <a:buFont typeface="Arial" panose="020B0604020202020204" pitchFamily="34" charset="0"/>
              <a:buChar char="•"/>
            </a:pPr>
            <a:r>
              <a:rPr lang="en-US" sz="2400" dirty="0"/>
              <a:t>Quarterly Snapshot Updates</a:t>
            </a:r>
            <a:endParaRPr lang="en-US" sz="2400" dirty="0">
              <a:cs typeface="Calibri"/>
            </a:endParaRPr>
          </a:p>
          <a:p>
            <a:pPr marL="285750" indent="-285750">
              <a:spcAft>
                <a:spcPts val="600"/>
              </a:spcAft>
              <a:buFont typeface="Arial" panose="020B0604020202020204" pitchFamily="34" charset="0"/>
              <a:buChar char="•"/>
            </a:pPr>
            <a:r>
              <a:rPr lang="en-US" sz="2400" dirty="0"/>
              <a:t>Monthly consultative calls with PMO Security Team </a:t>
            </a:r>
            <a:endParaRPr lang="en-US" sz="2400" dirty="0">
              <a:cs typeface="Calibri"/>
            </a:endParaRPr>
          </a:p>
          <a:p>
            <a:pPr marL="285750" indent="-285750">
              <a:spcAft>
                <a:spcPts val="600"/>
              </a:spcAft>
              <a:buFont typeface="Arial" panose="020B0604020202020204" pitchFamily="34" charset="0"/>
              <a:buChar char="•"/>
            </a:pPr>
            <a:r>
              <a:rPr lang="en-US" sz="2400" dirty="0"/>
              <a:t>Providers may provision access for government clients to view Snapshots and Progressing Notes </a:t>
            </a:r>
          </a:p>
          <a:p>
            <a:pPr marL="285750" indent="-285750">
              <a:spcAft>
                <a:spcPts val="600"/>
              </a:spcAft>
              <a:buFont typeface="Arial" panose="020B0604020202020204" pitchFamily="34" charset="0"/>
              <a:buChar char="•"/>
            </a:pPr>
            <a:r>
              <a:rPr lang="en-US" sz="2400" dirty="0"/>
              <a:t>$1,000 monthly subscription (reduced fees for small businesses)</a:t>
            </a:r>
            <a:endParaRPr lang="en-US" sz="2400" dirty="0">
              <a:cs typeface="Calibri" panose="020F0502020204030204"/>
            </a:endParaRPr>
          </a:p>
          <a:p>
            <a:pPr marL="285750" indent="-285750">
              <a:spcAft>
                <a:spcPts val="600"/>
              </a:spcAft>
              <a:buFont typeface="Arial" panose="020B0604020202020204" pitchFamily="34" charset="0"/>
              <a:buChar char="•"/>
            </a:pPr>
            <a:r>
              <a:rPr lang="en-US" sz="2400" dirty="0"/>
              <a:t>Speak with our Team to enroll at </a:t>
            </a:r>
            <a:r>
              <a:rPr lang="en-US" sz="2400" dirty="0">
                <a:hlinkClick r:id="rId2"/>
              </a:rPr>
              <a:t>info@stateramp.org</a:t>
            </a:r>
            <a:r>
              <a:rPr lang="en-US" sz="2400" dirty="0"/>
              <a:t> </a:t>
            </a:r>
            <a:endParaRPr lang="en-US" sz="2400" dirty="0">
              <a:cs typeface="Calibri"/>
            </a:endParaRPr>
          </a:p>
          <a:p>
            <a:pPr>
              <a:spcAft>
                <a:spcPts val="600"/>
              </a:spcAft>
            </a:pPr>
            <a:endParaRPr lang="en-US" sz="2400"/>
          </a:p>
        </p:txBody>
      </p:sp>
      <p:pic>
        <p:nvPicPr>
          <p:cNvPr id="3" name="Picture 2" descr="A picture containing window, table, indoor, dining table&#10;&#10;Description automatically generated">
            <a:extLst>
              <a:ext uri="{FF2B5EF4-FFF2-40B4-BE49-F238E27FC236}">
                <a16:creationId xmlns:a16="http://schemas.microsoft.com/office/drawing/2014/main" id="{F44EE45C-F361-0653-2D96-4257E4BE01F1}"/>
              </a:ext>
            </a:extLst>
          </p:cNvPr>
          <p:cNvPicPr>
            <a:picLocks noChangeAspect="1"/>
          </p:cNvPicPr>
          <p:nvPr/>
        </p:nvPicPr>
        <p:blipFill rotWithShape="1">
          <a:blip r:embed="rId3">
            <a:extLst>
              <a:ext uri="{28A0092B-C50C-407E-A947-70E740481C1C}">
                <a14:useLocalDpi xmlns:a14="http://schemas.microsoft.com/office/drawing/2010/main" val="0"/>
              </a:ext>
            </a:extLst>
          </a:blip>
          <a:srcRect l="47301"/>
          <a:stretch/>
        </p:blipFill>
        <p:spPr>
          <a:xfrm>
            <a:off x="770561" y="1528865"/>
            <a:ext cx="2527443" cy="3197568"/>
          </a:xfrm>
          <a:prstGeom prst="rect">
            <a:avLst/>
          </a:prstGeom>
        </p:spPr>
      </p:pic>
    </p:spTree>
    <p:extLst>
      <p:ext uri="{BB962C8B-B14F-4D97-AF65-F5344CB8AC3E}">
        <p14:creationId xmlns:p14="http://schemas.microsoft.com/office/powerpoint/2010/main" val="25683026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4">
            <a:extLst>
              <a:ext uri="{FF2B5EF4-FFF2-40B4-BE49-F238E27FC236}">
                <a16:creationId xmlns:a16="http://schemas.microsoft.com/office/drawing/2014/main" id="{5EE779EE-EF1F-4DBB-837C-55AA764B5060}"/>
              </a:ext>
            </a:extLst>
          </p:cNvPr>
          <p:cNvSpPr>
            <a:spLocks noGrp="1"/>
          </p:cNvSpPr>
          <p:nvPr>
            <p:ph type="title"/>
          </p:nvPr>
        </p:nvSpPr>
        <p:spPr>
          <a:xfrm>
            <a:off x="1171782" y="783050"/>
            <a:ext cx="10181948" cy="721332"/>
          </a:xfrm>
        </p:spPr>
        <p:txBody>
          <a:bodyPr>
            <a:normAutofit/>
          </a:bodyPr>
          <a:lstStyle/>
          <a:p>
            <a:r>
              <a:rPr lang="en-US" b="1"/>
              <a:t>StateRAMP Impact Levels</a:t>
            </a:r>
          </a:p>
        </p:txBody>
      </p:sp>
      <p:sp>
        <p:nvSpPr>
          <p:cNvPr id="8" name="TextBox 7">
            <a:extLst>
              <a:ext uri="{FF2B5EF4-FFF2-40B4-BE49-F238E27FC236}">
                <a16:creationId xmlns:a16="http://schemas.microsoft.com/office/drawing/2014/main" id="{1DA11ABC-A687-44B8-9A09-5932639A841F}"/>
              </a:ext>
            </a:extLst>
          </p:cNvPr>
          <p:cNvSpPr txBox="1"/>
          <p:nvPr/>
        </p:nvSpPr>
        <p:spPr>
          <a:xfrm>
            <a:off x="1243333" y="1582340"/>
            <a:ext cx="9978886" cy="2031325"/>
          </a:xfrm>
          <a:prstGeom prst="rect">
            <a:avLst/>
          </a:prstGeom>
          <a:noFill/>
        </p:spPr>
        <p:txBody>
          <a:bodyPr wrap="square">
            <a:spAutoFit/>
          </a:bodyPr>
          <a:lstStyle/>
          <a:p>
            <a:pPr algn="ctr"/>
            <a:r>
              <a:rPr lang="en-US" sz="1800" dirty="0">
                <a:latin typeface="Calibri" panose="020F0502020204030204" pitchFamily="34" charset="0"/>
              </a:rPr>
              <a:t>Not every contract requires StateRAMP authorization. The key to determining where it applies is around the type of data the vendor processes, transmits, or stores. </a:t>
            </a:r>
          </a:p>
          <a:p>
            <a:pPr algn="ctr"/>
            <a:endParaRPr lang="en-US" dirty="0">
              <a:latin typeface="Calibri" panose="020F0502020204030204" pitchFamily="34" charset="0"/>
            </a:endParaRPr>
          </a:p>
          <a:p>
            <a:pPr algn="ctr"/>
            <a:r>
              <a:rPr lang="en-US" sz="1800" dirty="0">
                <a:latin typeface="Calibri" panose="020F0502020204030204" pitchFamily="34" charset="0"/>
              </a:rPr>
              <a:t>State agencies will use the following </a:t>
            </a:r>
            <a:r>
              <a:rPr lang="en-US" sz="1800" dirty="0">
                <a:latin typeface="Calibri" panose="020F0502020204030204" pitchFamily="34" charset="0"/>
                <a:hlinkClick r:id="rId3"/>
              </a:rPr>
              <a:t>data classification tool </a:t>
            </a:r>
            <a:r>
              <a:rPr lang="en-US" sz="1800" dirty="0">
                <a:latin typeface="Calibri" panose="020F0502020204030204" pitchFamily="34" charset="0"/>
              </a:rPr>
              <a:t>to assess whether it is required. </a:t>
            </a:r>
          </a:p>
          <a:p>
            <a:pPr algn="ctr"/>
            <a:endParaRPr lang="en-US" dirty="0"/>
          </a:p>
          <a:p>
            <a:pPr algn="ctr"/>
            <a:r>
              <a:rPr lang="en-US" dirty="0"/>
              <a:t>StateRAMP has defined the following Impact Level Categories that align to NIST 800-53 Rev. 4</a:t>
            </a:r>
          </a:p>
          <a:p>
            <a:pPr lvl="0" algn="ctr"/>
            <a:endParaRPr lang="en-US" dirty="0"/>
          </a:p>
        </p:txBody>
      </p:sp>
      <p:grpSp>
        <p:nvGrpSpPr>
          <p:cNvPr id="7" name="Group 6">
            <a:extLst>
              <a:ext uri="{FF2B5EF4-FFF2-40B4-BE49-F238E27FC236}">
                <a16:creationId xmlns:a16="http://schemas.microsoft.com/office/drawing/2014/main" id="{79A4A110-04C6-45F3-8C27-4C8FB47368B9}"/>
              </a:ext>
            </a:extLst>
          </p:cNvPr>
          <p:cNvGrpSpPr/>
          <p:nvPr/>
        </p:nvGrpSpPr>
        <p:grpSpPr>
          <a:xfrm>
            <a:off x="2342799" y="4122961"/>
            <a:ext cx="1463153" cy="281474"/>
            <a:chOff x="12287" y="880953"/>
            <a:chExt cx="1463153" cy="281474"/>
          </a:xfrm>
        </p:grpSpPr>
        <p:sp>
          <p:nvSpPr>
            <p:cNvPr id="30" name="Rectangle 29">
              <a:extLst>
                <a:ext uri="{FF2B5EF4-FFF2-40B4-BE49-F238E27FC236}">
                  <a16:creationId xmlns:a16="http://schemas.microsoft.com/office/drawing/2014/main" id="{50542B80-DAE2-4A1F-A7E2-6796CDFBEDB5}"/>
                </a:ext>
              </a:extLst>
            </p:cNvPr>
            <p:cNvSpPr/>
            <p:nvPr/>
          </p:nvSpPr>
          <p:spPr>
            <a:xfrm>
              <a:off x="12287" y="880953"/>
              <a:ext cx="1463153" cy="28147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31" name="TextBox 30">
              <a:extLst>
                <a:ext uri="{FF2B5EF4-FFF2-40B4-BE49-F238E27FC236}">
                  <a16:creationId xmlns:a16="http://schemas.microsoft.com/office/drawing/2014/main" id="{D1232EC8-D0C1-4559-9BD5-A4D11429F51D}"/>
                </a:ext>
              </a:extLst>
            </p:cNvPr>
            <p:cNvSpPr txBox="1"/>
            <p:nvPr/>
          </p:nvSpPr>
          <p:spPr>
            <a:xfrm>
              <a:off x="12287" y="880953"/>
              <a:ext cx="1463153" cy="28147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b="1"/>
              </a:pPr>
              <a:r>
                <a:rPr lang="en-US" sz="1800" b="1" kern="1200">
                  <a:solidFill>
                    <a:schemeClr val="accent4"/>
                  </a:solidFill>
                </a:rPr>
                <a:t>Low</a:t>
              </a:r>
              <a:endParaRPr lang="en-US" sz="1800" kern="1200">
                <a:solidFill>
                  <a:schemeClr val="accent4"/>
                </a:solidFill>
              </a:endParaRPr>
            </a:p>
          </p:txBody>
        </p:sp>
      </p:grpSp>
      <p:grpSp>
        <p:nvGrpSpPr>
          <p:cNvPr id="9" name="Group 8">
            <a:extLst>
              <a:ext uri="{FF2B5EF4-FFF2-40B4-BE49-F238E27FC236}">
                <a16:creationId xmlns:a16="http://schemas.microsoft.com/office/drawing/2014/main" id="{AB9050D9-C25D-48FF-875D-BCA251A8BB2C}"/>
              </a:ext>
            </a:extLst>
          </p:cNvPr>
          <p:cNvGrpSpPr/>
          <p:nvPr/>
        </p:nvGrpSpPr>
        <p:grpSpPr>
          <a:xfrm>
            <a:off x="2441411" y="4439708"/>
            <a:ext cx="1352832" cy="903478"/>
            <a:chOff x="110899" y="1197700"/>
            <a:chExt cx="1352832" cy="903478"/>
          </a:xfrm>
        </p:grpSpPr>
        <p:sp>
          <p:nvSpPr>
            <p:cNvPr id="28" name="Rectangle 27">
              <a:extLst>
                <a:ext uri="{FF2B5EF4-FFF2-40B4-BE49-F238E27FC236}">
                  <a16:creationId xmlns:a16="http://schemas.microsoft.com/office/drawing/2014/main" id="{C01CF907-C143-4BBF-BEC6-0188D2094DE3}"/>
                </a:ext>
              </a:extLst>
            </p:cNvPr>
            <p:cNvSpPr/>
            <p:nvPr/>
          </p:nvSpPr>
          <p:spPr>
            <a:xfrm>
              <a:off x="197803" y="1197700"/>
              <a:ext cx="1265928" cy="85891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29" name="TextBox 28">
              <a:extLst>
                <a:ext uri="{FF2B5EF4-FFF2-40B4-BE49-F238E27FC236}">
                  <a16:creationId xmlns:a16="http://schemas.microsoft.com/office/drawing/2014/main" id="{3DD3BE97-BCB7-4E2A-9E51-B4A60F06DC7A}"/>
                </a:ext>
              </a:extLst>
            </p:cNvPr>
            <p:cNvSpPr txBox="1"/>
            <p:nvPr/>
          </p:nvSpPr>
          <p:spPr>
            <a:xfrm>
              <a:off x="110899" y="1242267"/>
              <a:ext cx="1265928" cy="8589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err="1"/>
                <a:t>StateRAMP</a:t>
              </a:r>
              <a:r>
                <a:rPr lang="en-US" sz="1800" kern="1200"/>
                <a:t> Low Control Baselines</a:t>
              </a:r>
            </a:p>
          </p:txBody>
        </p:sp>
      </p:grpSp>
      <p:grpSp>
        <p:nvGrpSpPr>
          <p:cNvPr id="10" name="Group 9">
            <a:extLst>
              <a:ext uri="{FF2B5EF4-FFF2-40B4-BE49-F238E27FC236}">
                <a16:creationId xmlns:a16="http://schemas.microsoft.com/office/drawing/2014/main" id="{00B11425-8AE2-4FFE-A346-1E67B3C98381}"/>
              </a:ext>
            </a:extLst>
          </p:cNvPr>
          <p:cNvGrpSpPr/>
          <p:nvPr/>
        </p:nvGrpSpPr>
        <p:grpSpPr>
          <a:xfrm>
            <a:off x="4275164" y="4118945"/>
            <a:ext cx="1463153" cy="281474"/>
            <a:chOff x="1944652" y="876937"/>
            <a:chExt cx="1463153" cy="281474"/>
          </a:xfrm>
        </p:grpSpPr>
        <p:sp>
          <p:nvSpPr>
            <p:cNvPr id="26" name="Rectangle 25">
              <a:extLst>
                <a:ext uri="{FF2B5EF4-FFF2-40B4-BE49-F238E27FC236}">
                  <a16:creationId xmlns:a16="http://schemas.microsoft.com/office/drawing/2014/main" id="{2774E3EB-EECE-48F3-8970-420F5FA15C82}"/>
                </a:ext>
              </a:extLst>
            </p:cNvPr>
            <p:cNvSpPr/>
            <p:nvPr/>
          </p:nvSpPr>
          <p:spPr>
            <a:xfrm>
              <a:off x="1944652" y="876937"/>
              <a:ext cx="1463153" cy="28147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27" name="TextBox 26">
              <a:extLst>
                <a:ext uri="{FF2B5EF4-FFF2-40B4-BE49-F238E27FC236}">
                  <a16:creationId xmlns:a16="http://schemas.microsoft.com/office/drawing/2014/main" id="{A7724E63-1A38-41DD-9E99-26137376A254}"/>
                </a:ext>
              </a:extLst>
            </p:cNvPr>
            <p:cNvSpPr txBox="1"/>
            <p:nvPr/>
          </p:nvSpPr>
          <p:spPr>
            <a:xfrm>
              <a:off x="1944652" y="876937"/>
              <a:ext cx="1463153" cy="28147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b="1"/>
              </a:pPr>
              <a:r>
                <a:rPr lang="en-US" sz="1800" b="1" kern="1200">
                  <a:solidFill>
                    <a:schemeClr val="accent4"/>
                  </a:solidFill>
                </a:rPr>
                <a:t>*Low +</a:t>
              </a:r>
              <a:endParaRPr lang="en-US" sz="1800" kern="1200">
                <a:solidFill>
                  <a:schemeClr val="accent4"/>
                </a:solidFill>
              </a:endParaRPr>
            </a:p>
          </p:txBody>
        </p:sp>
      </p:grpSp>
      <p:grpSp>
        <p:nvGrpSpPr>
          <p:cNvPr id="11" name="Group 10">
            <a:extLst>
              <a:ext uri="{FF2B5EF4-FFF2-40B4-BE49-F238E27FC236}">
                <a16:creationId xmlns:a16="http://schemas.microsoft.com/office/drawing/2014/main" id="{6FB6F4B4-23B0-4285-84EC-5639BD7C9F8D}"/>
              </a:ext>
            </a:extLst>
          </p:cNvPr>
          <p:cNvGrpSpPr/>
          <p:nvPr/>
        </p:nvGrpSpPr>
        <p:grpSpPr>
          <a:xfrm>
            <a:off x="4062004" y="4427659"/>
            <a:ext cx="1889472" cy="874977"/>
            <a:chOff x="1731492" y="1185651"/>
            <a:chExt cx="1889472" cy="874977"/>
          </a:xfrm>
        </p:grpSpPr>
        <p:sp>
          <p:nvSpPr>
            <p:cNvPr id="24" name="Rectangle 23">
              <a:extLst>
                <a:ext uri="{FF2B5EF4-FFF2-40B4-BE49-F238E27FC236}">
                  <a16:creationId xmlns:a16="http://schemas.microsoft.com/office/drawing/2014/main" id="{C6B171A2-2388-4B1E-860E-8A9DF23B039F}"/>
                </a:ext>
              </a:extLst>
            </p:cNvPr>
            <p:cNvSpPr/>
            <p:nvPr/>
          </p:nvSpPr>
          <p:spPr>
            <a:xfrm>
              <a:off x="1731492" y="1185651"/>
              <a:ext cx="1889472" cy="87497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25" name="TextBox 24">
              <a:extLst>
                <a:ext uri="{FF2B5EF4-FFF2-40B4-BE49-F238E27FC236}">
                  <a16:creationId xmlns:a16="http://schemas.microsoft.com/office/drawing/2014/main" id="{CA047C80-0A6C-4B7F-B4FB-E70B3FAEE8FA}"/>
                </a:ext>
              </a:extLst>
            </p:cNvPr>
            <p:cNvSpPr txBox="1"/>
            <p:nvPr/>
          </p:nvSpPr>
          <p:spPr>
            <a:xfrm>
              <a:off x="1731492" y="1185651"/>
              <a:ext cx="1889472" cy="87497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err="1"/>
                <a:t>StateRAMP</a:t>
              </a:r>
              <a:r>
                <a:rPr lang="en-US" sz="1800" kern="1200"/>
                <a:t>          Low + Select Moderate Controls</a:t>
              </a:r>
            </a:p>
          </p:txBody>
        </p:sp>
      </p:grpSp>
      <p:grpSp>
        <p:nvGrpSpPr>
          <p:cNvPr id="12" name="Group 11">
            <a:extLst>
              <a:ext uri="{FF2B5EF4-FFF2-40B4-BE49-F238E27FC236}">
                <a16:creationId xmlns:a16="http://schemas.microsoft.com/office/drawing/2014/main" id="{C55D8F8F-CCDA-4658-85A0-EDEBDC69092F}"/>
              </a:ext>
            </a:extLst>
          </p:cNvPr>
          <p:cNvGrpSpPr/>
          <p:nvPr/>
        </p:nvGrpSpPr>
        <p:grpSpPr>
          <a:xfrm>
            <a:off x="6426168" y="4124267"/>
            <a:ext cx="1463153" cy="281474"/>
            <a:chOff x="4095656" y="882259"/>
            <a:chExt cx="1463153" cy="281474"/>
          </a:xfrm>
        </p:grpSpPr>
        <p:sp>
          <p:nvSpPr>
            <p:cNvPr id="22" name="Rectangle 21">
              <a:extLst>
                <a:ext uri="{FF2B5EF4-FFF2-40B4-BE49-F238E27FC236}">
                  <a16:creationId xmlns:a16="http://schemas.microsoft.com/office/drawing/2014/main" id="{F6F8145C-5B38-4B89-8549-3D47F8249051}"/>
                </a:ext>
              </a:extLst>
            </p:cNvPr>
            <p:cNvSpPr/>
            <p:nvPr/>
          </p:nvSpPr>
          <p:spPr>
            <a:xfrm>
              <a:off x="4095656" y="882259"/>
              <a:ext cx="1463153" cy="28147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23" name="TextBox 22">
              <a:extLst>
                <a:ext uri="{FF2B5EF4-FFF2-40B4-BE49-F238E27FC236}">
                  <a16:creationId xmlns:a16="http://schemas.microsoft.com/office/drawing/2014/main" id="{F99835CD-8339-475F-A1A7-52BDDF599576}"/>
                </a:ext>
              </a:extLst>
            </p:cNvPr>
            <p:cNvSpPr txBox="1"/>
            <p:nvPr/>
          </p:nvSpPr>
          <p:spPr>
            <a:xfrm>
              <a:off x="4095656" y="882259"/>
              <a:ext cx="1463153" cy="28147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b="1"/>
              </a:pPr>
              <a:r>
                <a:rPr lang="en-US" sz="1800" b="1" kern="1200">
                  <a:solidFill>
                    <a:schemeClr val="accent4"/>
                  </a:solidFill>
                </a:rPr>
                <a:t>Moderate</a:t>
              </a:r>
              <a:endParaRPr lang="en-US" sz="1800" kern="1200">
                <a:solidFill>
                  <a:schemeClr val="accent4"/>
                </a:solidFill>
              </a:endParaRPr>
            </a:p>
          </p:txBody>
        </p:sp>
      </p:grpSp>
      <p:grpSp>
        <p:nvGrpSpPr>
          <p:cNvPr id="13" name="Group 12">
            <a:extLst>
              <a:ext uri="{FF2B5EF4-FFF2-40B4-BE49-F238E27FC236}">
                <a16:creationId xmlns:a16="http://schemas.microsoft.com/office/drawing/2014/main" id="{8DBD5771-A0D6-4779-BED8-A8DE078C5CF4}"/>
              </a:ext>
            </a:extLst>
          </p:cNvPr>
          <p:cNvGrpSpPr/>
          <p:nvPr/>
        </p:nvGrpSpPr>
        <p:grpSpPr>
          <a:xfrm>
            <a:off x="6186606" y="4447755"/>
            <a:ext cx="1900431" cy="853689"/>
            <a:chOff x="3856094" y="1205747"/>
            <a:chExt cx="1900431" cy="853689"/>
          </a:xfrm>
        </p:grpSpPr>
        <p:sp>
          <p:nvSpPr>
            <p:cNvPr id="20" name="Rectangle 19">
              <a:extLst>
                <a:ext uri="{FF2B5EF4-FFF2-40B4-BE49-F238E27FC236}">
                  <a16:creationId xmlns:a16="http://schemas.microsoft.com/office/drawing/2014/main" id="{022DA332-F0B5-4030-8625-DCB4A03EDB1F}"/>
                </a:ext>
              </a:extLst>
            </p:cNvPr>
            <p:cNvSpPr/>
            <p:nvPr/>
          </p:nvSpPr>
          <p:spPr>
            <a:xfrm>
              <a:off x="3856094" y="1205747"/>
              <a:ext cx="1900431" cy="85368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21" name="TextBox 20">
              <a:extLst>
                <a:ext uri="{FF2B5EF4-FFF2-40B4-BE49-F238E27FC236}">
                  <a16:creationId xmlns:a16="http://schemas.microsoft.com/office/drawing/2014/main" id="{5A211D34-2E08-4187-A629-38CE8DA5A70F}"/>
                </a:ext>
              </a:extLst>
            </p:cNvPr>
            <p:cNvSpPr txBox="1"/>
            <p:nvPr/>
          </p:nvSpPr>
          <p:spPr>
            <a:xfrm>
              <a:off x="3856094" y="1205747"/>
              <a:ext cx="1900431" cy="85368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err="1"/>
                <a:t>StateRAMP</a:t>
              </a:r>
              <a:r>
                <a:rPr lang="en-US" sz="1800" kern="1200"/>
                <a:t>        Moderate Control   Baselines</a:t>
              </a:r>
            </a:p>
          </p:txBody>
        </p:sp>
      </p:grpSp>
      <p:grpSp>
        <p:nvGrpSpPr>
          <p:cNvPr id="14" name="Group 13">
            <a:extLst>
              <a:ext uri="{FF2B5EF4-FFF2-40B4-BE49-F238E27FC236}">
                <a16:creationId xmlns:a16="http://schemas.microsoft.com/office/drawing/2014/main" id="{79A316D5-594A-4EFA-BFA4-877CF375BAD7}"/>
              </a:ext>
            </a:extLst>
          </p:cNvPr>
          <p:cNvGrpSpPr/>
          <p:nvPr/>
        </p:nvGrpSpPr>
        <p:grpSpPr>
          <a:xfrm>
            <a:off x="8364013" y="4122961"/>
            <a:ext cx="1463153" cy="281474"/>
            <a:chOff x="6033501" y="880953"/>
            <a:chExt cx="1463153" cy="281474"/>
          </a:xfrm>
        </p:grpSpPr>
        <p:sp>
          <p:nvSpPr>
            <p:cNvPr id="18" name="Rectangle 17">
              <a:extLst>
                <a:ext uri="{FF2B5EF4-FFF2-40B4-BE49-F238E27FC236}">
                  <a16:creationId xmlns:a16="http://schemas.microsoft.com/office/drawing/2014/main" id="{03CC846F-699E-4024-B2E7-E97FFC664114}"/>
                </a:ext>
              </a:extLst>
            </p:cNvPr>
            <p:cNvSpPr/>
            <p:nvPr/>
          </p:nvSpPr>
          <p:spPr>
            <a:xfrm>
              <a:off x="6033501" y="880953"/>
              <a:ext cx="1463153" cy="28147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9" name="TextBox 18">
              <a:extLst>
                <a:ext uri="{FF2B5EF4-FFF2-40B4-BE49-F238E27FC236}">
                  <a16:creationId xmlns:a16="http://schemas.microsoft.com/office/drawing/2014/main" id="{D95D2FF5-5E88-4D99-9D75-1AF811A64FF8}"/>
                </a:ext>
              </a:extLst>
            </p:cNvPr>
            <p:cNvSpPr txBox="1"/>
            <p:nvPr/>
          </p:nvSpPr>
          <p:spPr>
            <a:xfrm>
              <a:off x="6033501" y="880953"/>
              <a:ext cx="1463153" cy="28147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b="1"/>
              </a:pPr>
              <a:r>
                <a:rPr lang="en-US" sz="1700" kern="1200">
                  <a:solidFill>
                    <a:schemeClr val="accent4"/>
                  </a:solidFill>
                </a:rPr>
                <a:t>High</a:t>
              </a:r>
            </a:p>
          </p:txBody>
        </p:sp>
      </p:grpSp>
      <p:grpSp>
        <p:nvGrpSpPr>
          <p:cNvPr id="15" name="Group 14">
            <a:extLst>
              <a:ext uri="{FF2B5EF4-FFF2-40B4-BE49-F238E27FC236}">
                <a16:creationId xmlns:a16="http://schemas.microsoft.com/office/drawing/2014/main" id="{1E348EA6-826E-4378-971D-3F8321CCAFDF}"/>
              </a:ext>
            </a:extLst>
          </p:cNvPr>
          <p:cNvGrpSpPr/>
          <p:nvPr/>
        </p:nvGrpSpPr>
        <p:grpSpPr>
          <a:xfrm>
            <a:off x="8364013" y="4439708"/>
            <a:ext cx="1463153" cy="858911"/>
            <a:chOff x="6033501" y="1197700"/>
            <a:chExt cx="1463153" cy="858911"/>
          </a:xfrm>
        </p:grpSpPr>
        <p:sp>
          <p:nvSpPr>
            <p:cNvPr id="16" name="Rectangle 15">
              <a:extLst>
                <a:ext uri="{FF2B5EF4-FFF2-40B4-BE49-F238E27FC236}">
                  <a16:creationId xmlns:a16="http://schemas.microsoft.com/office/drawing/2014/main" id="{E4D54057-B642-4492-A051-8F6B772E3155}"/>
                </a:ext>
              </a:extLst>
            </p:cNvPr>
            <p:cNvSpPr/>
            <p:nvPr/>
          </p:nvSpPr>
          <p:spPr>
            <a:xfrm>
              <a:off x="6033501" y="1197700"/>
              <a:ext cx="1463153" cy="85891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7" name="TextBox 16">
              <a:extLst>
                <a:ext uri="{FF2B5EF4-FFF2-40B4-BE49-F238E27FC236}">
                  <a16:creationId xmlns:a16="http://schemas.microsoft.com/office/drawing/2014/main" id="{90BC2BD3-5693-497D-A986-59B576C9E330}"/>
                </a:ext>
              </a:extLst>
            </p:cNvPr>
            <p:cNvSpPr txBox="1"/>
            <p:nvPr/>
          </p:nvSpPr>
          <p:spPr>
            <a:xfrm>
              <a:off x="6033501" y="1197700"/>
              <a:ext cx="1463153" cy="8589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a:t>FedRAMP High Control Baselines</a:t>
              </a:r>
            </a:p>
          </p:txBody>
        </p:sp>
      </p:grpSp>
    </p:spTree>
    <p:extLst>
      <p:ext uri="{BB962C8B-B14F-4D97-AF65-F5344CB8AC3E}">
        <p14:creationId xmlns:p14="http://schemas.microsoft.com/office/powerpoint/2010/main" val="7964734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5FD0A7E-15DD-4281-9955-380F5389AE9F}"/>
              </a:ext>
            </a:extLst>
          </p:cNvPr>
          <p:cNvSpPr txBox="1">
            <a:spLocks/>
          </p:cNvSpPr>
          <p:nvPr/>
        </p:nvSpPr>
        <p:spPr>
          <a:xfrm>
            <a:off x="2260629" y="1320650"/>
            <a:ext cx="4019148" cy="378361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800"/>
          </a:p>
          <a:p>
            <a:endParaRPr lang="en-US" sz="1800"/>
          </a:p>
          <a:p>
            <a:endParaRPr lang="en-US" sz="1800"/>
          </a:p>
        </p:txBody>
      </p:sp>
      <p:sp>
        <p:nvSpPr>
          <p:cNvPr id="4" name="Title 3">
            <a:extLst>
              <a:ext uri="{FF2B5EF4-FFF2-40B4-BE49-F238E27FC236}">
                <a16:creationId xmlns:a16="http://schemas.microsoft.com/office/drawing/2014/main" id="{D0ACE5B9-C2CA-4225-849A-ED2501DD9359}"/>
              </a:ext>
            </a:extLst>
          </p:cNvPr>
          <p:cNvSpPr>
            <a:spLocks noGrp="1"/>
          </p:cNvSpPr>
          <p:nvPr>
            <p:ph type="title"/>
          </p:nvPr>
        </p:nvSpPr>
        <p:spPr>
          <a:xfrm>
            <a:off x="1120630" y="107313"/>
            <a:ext cx="5952214" cy="1325563"/>
          </a:xfrm>
        </p:spPr>
        <p:txBody>
          <a:bodyPr>
            <a:normAutofit/>
          </a:bodyPr>
          <a:lstStyle/>
          <a:p>
            <a:pPr algn="l"/>
            <a:r>
              <a:rPr lang="en-US" sz="4400" b="1"/>
              <a:t>Authorized Product List</a:t>
            </a:r>
          </a:p>
        </p:txBody>
      </p:sp>
      <p:sp>
        <p:nvSpPr>
          <p:cNvPr id="5" name="Content Placeholder 4">
            <a:extLst>
              <a:ext uri="{FF2B5EF4-FFF2-40B4-BE49-F238E27FC236}">
                <a16:creationId xmlns:a16="http://schemas.microsoft.com/office/drawing/2014/main" id="{D7235A86-8061-46B5-BABD-1BA0AAD30FF2}"/>
              </a:ext>
            </a:extLst>
          </p:cNvPr>
          <p:cNvSpPr>
            <a:spLocks noGrp="1"/>
          </p:cNvSpPr>
          <p:nvPr>
            <p:ph idx="1"/>
          </p:nvPr>
        </p:nvSpPr>
        <p:spPr>
          <a:xfrm>
            <a:off x="1267875" y="1786313"/>
            <a:ext cx="4985681" cy="3317956"/>
          </a:xfrm>
        </p:spPr>
        <p:txBody>
          <a:bodyPr>
            <a:normAutofit/>
          </a:bodyPr>
          <a:lstStyle/>
          <a:p>
            <a:pPr>
              <a:spcBef>
                <a:spcPts val="1200"/>
              </a:spcBef>
            </a:pPr>
            <a:r>
              <a:rPr lang="en-US">
                <a:solidFill>
                  <a:schemeClr val="tx1"/>
                </a:solidFill>
              </a:rPr>
              <a:t>Public list on </a:t>
            </a:r>
            <a:r>
              <a:rPr lang="en-US">
                <a:solidFill>
                  <a:schemeClr val="tx1"/>
                </a:solidFill>
                <a:hlinkClick r:id="rId3"/>
              </a:rPr>
              <a:t>www.stateramp.org</a:t>
            </a:r>
            <a:endParaRPr lang="en-US">
              <a:solidFill>
                <a:schemeClr val="tx1"/>
              </a:solidFill>
            </a:endParaRPr>
          </a:p>
          <a:p>
            <a:pPr>
              <a:spcBef>
                <a:spcPts val="1200"/>
              </a:spcBef>
            </a:pPr>
            <a:r>
              <a:rPr lang="en-US">
                <a:solidFill>
                  <a:schemeClr val="tx1"/>
                </a:solidFill>
              </a:rPr>
              <a:t>Recognize progressing and verified statuses</a:t>
            </a:r>
          </a:p>
          <a:p>
            <a:pPr>
              <a:spcBef>
                <a:spcPts val="1200"/>
              </a:spcBef>
            </a:pPr>
            <a:r>
              <a:rPr lang="en-US">
                <a:solidFill>
                  <a:schemeClr val="tx1"/>
                </a:solidFill>
              </a:rPr>
              <a:t>Continuous monitoring is required to maintain a verified listing (Ready, Authorized, and Provisional)</a:t>
            </a:r>
          </a:p>
          <a:p>
            <a:pPr>
              <a:spcBef>
                <a:spcPts val="1200"/>
              </a:spcBef>
            </a:pPr>
            <a:r>
              <a:rPr lang="en-US" b="1">
                <a:solidFill>
                  <a:srgbClr val="159DA1"/>
                </a:solidFill>
              </a:rPr>
              <a:t>Participating StateRAMP Governments provided secure access to portal to view continuous monitoring</a:t>
            </a:r>
          </a:p>
          <a:p>
            <a:pPr>
              <a:spcBef>
                <a:spcPts val="1200"/>
              </a:spcBef>
            </a:pPr>
            <a:endParaRPr lang="en-US" sz="1400">
              <a:solidFill>
                <a:schemeClr val="tx1"/>
              </a:solidFill>
            </a:endParaRPr>
          </a:p>
          <a:p>
            <a:pPr lvl="1">
              <a:spcBef>
                <a:spcPts val="1200"/>
              </a:spcBef>
            </a:pPr>
            <a:endParaRPr lang="en-US" sz="1400">
              <a:solidFill>
                <a:schemeClr val="tx1"/>
              </a:solidFill>
            </a:endParaRPr>
          </a:p>
        </p:txBody>
      </p:sp>
      <p:sp>
        <p:nvSpPr>
          <p:cNvPr id="12" name="Rectangle 11">
            <a:extLst>
              <a:ext uri="{FF2B5EF4-FFF2-40B4-BE49-F238E27FC236}">
                <a16:creationId xmlns:a16="http://schemas.microsoft.com/office/drawing/2014/main" id="{5A6E0A1B-22FB-43A8-A3A5-403965EF077B}"/>
              </a:ext>
            </a:extLst>
          </p:cNvPr>
          <p:cNvSpPr/>
          <p:nvPr/>
        </p:nvSpPr>
        <p:spPr>
          <a:xfrm>
            <a:off x="6542185" y="355849"/>
            <a:ext cx="5242273" cy="5825447"/>
          </a:xfrm>
          <a:prstGeom prst="rect">
            <a:avLst/>
          </a:prstGeom>
          <a:noFill/>
          <a:ln>
            <a:solidFill>
              <a:srgbClr val="E3E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056CF52E-7AAD-4338-A146-B16E59FAE11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3859" t="6852" r="29965"/>
          <a:stretch/>
        </p:blipFill>
        <p:spPr>
          <a:xfrm>
            <a:off x="6732685" y="1687309"/>
            <a:ext cx="4108432" cy="4491501"/>
          </a:xfrm>
          <a:prstGeom prst="rect">
            <a:avLst/>
          </a:prstGeom>
        </p:spPr>
      </p:pic>
    </p:spTree>
    <p:extLst>
      <p:ext uri="{BB962C8B-B14F-4D97-AF65-F5344CB8AC3E}">
        <p14:creationId xmlns:p14="http://schemas.microsoft.com/office/powerpoint/2010/main" val="16611021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A2279-40EE-464B-B4FD-AD1DCA0FB709}"/>
              </a:ext>
            </a:extLst>
          </p:cNvPr>
          <p:cNvSpPr>
            <a:spLocks noGrp="1"/>
          </p:cNvSpPr>
          <p:nvPr>
            <p:ph type="title" idx="4294967295"/>
          </p:nvPr>
        </p:nvSpPr>
        <p:spPr>
          <a:xfrm>
            <a:off x="8483821" y="635000"/>
            <a:ext cx="3371850" cy="5056188"/>
          </a:xfrm>
        </p:spPr>
        <p:txBody>
          <a:bodyPr anchor="ctr">
            <a:normAutofit/>
          </a:bodyPr>
          <a:lstStyle/>
          <a:p>
            <a:r>
              <a:rPr lang="en-US" b="1" dirty="0"/>
              <a:t>Continuous Monitoring</a:t>
            </a:r>
            <a:br>
              <a:rPr lang="en-US" dirty="0"/>
            </a:br>
            <a:br>
              <a:rPr lang="en-US" sz="1400" dirty="0"/>
            </a:br>
            <a:r>
              <a:rPr lang="en-US" sz="1800" dirty="0">
                <a:solidFill>
                  <a:schemeClr val="tx1"/>
                </a:solidFill>
                <a:latin typeface="+mn-lt"/>
                <a:cs typeface="Calibri" panose="020F0502020204030204" pitchFamily="34" charset="0"/>
              </a:rPr>
              <a:t>Providers must comply with Continuous Monitoring requirements to maintain status      of Ready, Authorization or Provisional</a:t>
            </a:r>
          </a:p>
        </p:txBody>
      </p:sp>
      <p:graphicFrame>
        <p:nvGraphicFramePr>
          <p:cNvPr id="4" name="Diagram 3">
            <a:extLst>
              <a:ext uri="{FF2B5EF4-FFF2-40B4-BE49-F238E27FC236}">
                <a16:creationId xmlns:a16="http://schemas.microsoft.com/office/drawing/2014/main" id="{7A655AE9-36CC-48FF-9E69-F01CF8C0B2A8}"/>
              </a:ext>
            </a:extLst>
          </p:cNvPr>
          <p:cNvGraphicFramePr/>
          <p:nvPr>
            <p:extLst>
              <p:ext uri="{D42A27DB-BD31-4B8C-83A1-F6EECF244321}">
                <p14:modId xmlns:p14="http://schemas.microsoft.com/office/powerpoint/2010/main" val="757126386"/>
              </p:ext>
            </p:extLst>
          </p:nvPr>
        </p:nvGraphicFramePr>
        <p:xfrm>
          <a:off x="152398" y="930466"/>
          <a:ext cx="7614915" cy="47603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4" name="Picture 64" descr="Logo, icon&#10;&#10;Description automatically generated">
            <a:extLst>
              <a:ext uri="{FF2B5EF4-FFF2-40B4-BE49-F238E27FC236}">
                <a16:creationId xmlns:a16="http://schemas.microsoft.com/office/drawing/2014/main" id="{4E07D950-559D-4C9B-8CD4-99004A80393E}"/>
              </a:ext>
            </a:extLst>
          </p:cNvPr>
          <p:cNvPicPr>
            <a:picLocks noChangeAspect="1"/>
          </p:cNvPicPr>
          <p:nvPr/>
        </p:nvPicPr>
        <p:blipFill>
          <a:blip r:embed="rId8"/>
          <a:stretch>
            <a:fillRect/>
          </a:stretch>
        </p:blipFill>
        <p:spPr>
          <a:xfrm>
            <a:off x="3382516" y="2737338"/>
            <a:ext cx="1148862" cy="1148862"/>
          </a:xfrm>
          <a:prstGeom prst="rect">
            <a:avLst/>
          </a:prstGeom>
        </p:spPr>
      </p:pic>
      <p:cxnSp>
        <p:nvCxnSpPr>
          <p:cNvPr id="9" name="Straight Connector 8">
            <a:extLst>
              <a:ext uri="{FF2B5EF4-FFF2-40B4-BE49-F238E27FC236}">
                <a16:creationId xmlns:a16="http://schemas.microsoft.com/office/drawing/2014/main" id="{EC351592-33D8-164E-975D-B205D7BA3E8C}"/>
              </a:ext>
            </a:extLst>
          </p:cNvPr>
          <p:cNvCxnSpPr/>
          <p:nvPr/>
        </p:nvCxnSpPr>
        <p:spPr>
          <a:xfrm>
            <a:off x="7615074" y="1491810"/>
            <a:ext cx="0" cy="3357563"/>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9566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D43ADE6-F910-49DC-8584-C3D568C6C14D}"/>
              </a:ext>
            </a:extLst>
          </p:cNvPr>
          <p:cNvSpPr txBox="1"/>
          <p:nvPr/>
        </p:nvSpPr>
        <p:spPr>
          <a:xfrm>
            <a:off x="1168925" y="1762812"/>
            <a:ext cx="9956276" cy="2031325"/>
          </a:xfrm>
          <a:prstGeom prst="rect">
            <a:avLst/>
          </a:prstGeom>
          <a:noFill/>
        </p:spPr>
        <p:txBody>
          <a:bodyPr wrap="square" lIns="91440" tIns="45720" rIns="91440" bIns="45720" rtlCol="0" anchor="t">
            <a:spAutoFit/>
          </a:bodyPr>
          <a:lstStyle/>
          <a:p>
            <a:pPr marL="342900" marR="0" lvl="0" indent="-342900">
              <a:lnSpc>
                <a:spcPct val="150000"/>
              </a:lnSpc>
              <a:spcBef>
                <a:spcPts val="0"/>
              </a:spcBef>
              <a:spcAft>
                <a:spcPts val="0"/>
              </a:spcAft>
              <a:buFont typeface="Symbol" panose="05050102010706020507" pitchFamily="18" charset="2"/>
              <a:buChar char=""/>
            </a:pPr>
            <a:r>
              <a:rPr lang="en-US" dirty="0">
                <a:effectLst/>
                <a:ea typeface="Calibri" panose="020F0502020204030204" pitchFamily="34" charset="0"/>
                <a:cs typeface="Times New Roman"/>
              </a:rPr>
              <a:t>What is </a:t>
            </a:r>
            <a:r>
              <a:rPr lang="en-US" dirty="0" err="1">
                <a:effectLst/>
                <a:ea typeface="Calibri" panose="020F0502020204030204" pitchFamily="34" charset="0"/>
                <a:cs typeface="Times New Roman"/>
              </a:rPr>
              <a:t>StateRAMP</a:t>
            </a:r>
            <a:r>
              <a:rPr lang="en-US" dirty="0">
                <a:effectLst/>
                <a:ea typeface="Calibri" panose="020F0502020204030204" pitchFamily="34" charset="0"/>
                <a:cs typeface="Times New Roman"/>
              </a:rPr>
              <a:t>?</a:t>
            </a:r>
          </a:p>
          <a:p>
            <a:pPr marL="342900" marR="0" lvl="0" indent="-342900">
              <a:lnSpc>
                <a:spcPct val="150000"/>
              </a:lnSpc>
              <a:spcBef>
                <a:spcPts val="0"/>
              </a:spcBef>
              <a:spcAft>
                <a:spcPts val="0"/>
              </a:spcAft>
              <a:buFont typeface="Symbol" panose="05050102010706020507" pitchFamily="18" charset="2"/>
              <a:buChar char=""/>
            </a:pPr>
            <a:r>
              <a:rPr lang="en-US" dirty="0">
                <a:ea typeface="Calibri" panose="020F0502020204030204" pitchFamily="34" charset="0"/>
                <a:cs typeface="Times New Roman"/>
              </a:rPr>
              <a:t>How Does </a:t>
            </a:r>
            <a:r>
              <a:rPr lang="en-US" dirty="0" err="1">
                <a:ea typeface="Calibri" panose="020F0502020204030204" pitchFamily="34" charset="0"/>
                <a:cs typeface="Times New Roman"/>
              </a:rPr>
              <a:t>StateRAMP</a:t>
            </a:r>
            <a:r>
              <a:rPr lang="en-US" dirty="0">
                <a:ea typeface="Calibri" panose="020F0502020204030204" pitchFamily="34" charset="0"/>
                <a:cs typeface="Times New Roman"/>
              </a:rPr>
              <a:t> Work?</a:t>
            </a:r>
            <a:endParaRPr lang="en-US" dirty="0">
              <a:effectLst/>
              <a:ea typeface="Calibri" panose="020F0502020204030204" pitchFamily="34" charset="0"/>
              <a:cs typeface="Times New Roman"/>
            </a:endParaRPr>
          </a:p>
          <a:p>
            <a:pPr marL="342900" indent="-342900">
              <a:lnSpc>
                <a:spcPct val="150000"/>
              </a:lnSpc>
              <a:buFont typeface="Symbol" panose="05050102010706020507" pitchFamily="18" charset="2"/>
              <a:buChar char=""/>
            </a:pPr>
            <a:r>
              <a:rPr lang="en-US" dirty="0">
                <a:solidFill>
                  <a:srgbClr val="0C152C"/>
                </a:solidFill>
                <a:cs typeface="Times New Roman"/>
              </a:rPr>
              <a:t>How Do I Get Started?</a:t>
            </a:r>
          </a:p>
          <a:p>
            <a:pPr marL="342900" indent="-342900">
              <a:lnSpc>
                <a:spcPct val="150000"/>
              </a:lnSpc>
              <a:buFont typeface="Symbol" panose="05050102010706020507" pitchFamily="18" charset="2"/>
              <a:buChar char=""/>
            </a:pPr>
            <a:r>
              <a:rPr lang="en-US" dirty="0">
                <a:solidFill>
                  <a:srgbClr val="0C152C"/>
                </a:solidFill>
                <a:cs typeface="Times New Roman"/>
              </a:rPr>
              <a:t>What is Happening in New Hampshire?</a:t>
            </a:r>
          </a:p>
          <a:p>
            <a:endParaRPr lang="en-US" dirty="0">
              <a:solidFill>
                <a:schemeClr val="accent4"/>
              </a:solidFill>
              <a:cs typeface="Calibri" panose="020F0502020204030204"/>
            </a:endParaRPr>
          </a:p>
        </p:txBody>
      </p:sp>
      <p:sp>
        <p:nvSpPr>
          <p:cNvPr id="2" name="Title 1">
            <a:extLst>
              <a:ext uri="{FF2B5EF4-FFF2-40B4-BE49-F238E27FC236}">
                <a16:creationId xmlns:a16="http://schemas.microsoft.com/office/drawing/2014/main" id="{E7A21EB3-540A-4CEF-90ED-15B9B4149098}"/>
              </a:ext>
            </a:extLst>
          </p:cNvPr>
          <p:cNvSpPr>
            <a:spLocks noGrp="1"/>
          </p:cNvSpPr>
          <p:nvPr>
            <p:ph type="title"/>
          </p:nvPr>
        </p:nvSpPr>
        <p:spPr>
          <a:xfrm>
            <a:off x="1181451" y="50104"/>
            <a:ext cx="10058400" cy="1450757"/>
          </a:xfrm>
        </p:spPr>
        <p:txBody>
          <a:bodyPr>
            <a:normAutofit/>
          </a:bodyPr>
          <a:lstStyle/>
          <a:p>
            <a:r>
              <a:rPr lang="en-US" b="1"/>
              <a:t>Table of Contents</a:t>
            </a:r>
          </a:p>
        </p:txBody>
      </p:sp>
    </p:spTree>
    <p:extLst>
      <p:ext uri="{BB962C8B-B14F-4D97-AF65-F5344CB8AC3E}">
        <p14:creationId xmlns:p14="http://schemas.microsoft.com/office/powerpoint/2010/main" val="32506877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15FBA-8F2B-13BC-C6AF-E4F311FC3AE1}"/>
              </a:ext>
            </a:extLst>
          </p:cNvPr>
          <p:cNvSpPr>
            <a:spLocks noGrp="1"/>
          </p:cNvSpPr>
          <p:nvPr>
            <p:ph type="title"/>
          </p:nvPr>
        </p:nvSpPr>
        <p:spPr/>
        <p:txBody>
          <a:bodyPr vert="horz" lIns="91440" tIns="45720" rIns="91440" bIns="45720" rtlCol="0" anchor="b">
            <a:normAutofit/>
          </a:bodyPr>
          <a:lstStyle/>
          <a:p>
            <a:r>
              <a:rPr lang="en-US" b="1" dirty="0">
                <a:solidFill>
                  <a:schemeClr val="tx1">
                    <a:lumMod val="75000"/>
                    <a:lumOff val="25000"/>
                  </a:schemeClr>
                </a:solidFill>
              </a:rPr>
              <a:t>StateRAMP: Trust but Verify – Ready &amp; Authorized</a:t>
            </a:r>
          </a:p>
        </p:txBody>
      </p:sp>
      <p:sp>
        <p:nvSpPr>
          <p:cNvPr id="3" name="Content Placeholder 2">
            <a:extLst>
              <a:ext uri="{FF2B5EF4-FFF2-40B4-BE49-F238E27FC236}">
                <a16:creationId xmlns:a16="http://schemas.microsoft.com/office/drawing/2014/main" id="{8E10F479-6C44-D361-6402-F32DA682B361}"/>
              </a:ext>
            </a:extLst>
          </p:cNvPr>
          <p:cNvSpPr>
            <a:spLocks noGrp="1"/>
          </p:cNvSpPr>
          <p:nvPr>
            <p:ph idx="1"/>
          </p:nvPr>
        </p:nvSpPr>
        <p:spPr>
          <a:xfrm>
            <a:off x="1066800" y="4426153"/>
            <a:ext cx="10058400" cy="1736943"/>
          </a:xfrm>
        </p:spPr>
        <p:txBody>
          <a:bodyPr vert="horz" lIns="0" tIns="45720" rIns="0" bIns="45720" rtlCol="0">
            <a:normAutofit/>
          </a:bodyPr>
          <a:lstStyle/>
          <a:p>
            <a:r>
              <a:rPr lang="en-US">
                <a:solidFill>
                  <a:srgbClr val="1F4D73"/>
                </a:solidFill>
              </a:rPr>
              <a:t>Verify Cloud Products Used by Public Agencies Meet Minimum Security Requirements </a:t>
            </a:r>
            <a:r>
              <a:rPr lang="en-US" u="sng">
                <a:solidFill>
                  <a:srgbClr val="1F4D73"/>
                </a:solidFill>
              </a:rPr>
              <a:t>Ongoing </a:t>
            </a:r>
          </a:p>
          <a:p>
            <a:pPr lvl="2">
              <a:spcBef>
                <a:spcPts val="600"/>
              </a:spcBef>
            </a:pPr>
            <a:r>
              <a:rPr lang="en-US">
                <a:solidFill>
                  <a:schemeClr val="tx1"/>
                </a:solidFill>
              </a:rPr>
              <a:t>Standardized Requirements (Based on NIST 800-53)</a:t>
            </a:r>
          </a:p>
          <a:p>
            <a:pPr lvl="2">
              <a:spcBef>
                <a:spcPts val="600"/>
              </a:spcBef>
            </a:pPr>
            <a:r>
              <a:rPr lang="en-US">
                <a:solidFill>
                  <a:schemeClr val="tx1"/>
                </a:solidFill>
              </a:rPr>
              <a:t>Independent Annual Audits </a:t>
            </a:r>
          </a:p>
          <a:p>
            <a:pPr lvl="2">
              <a:spcBef>
                <a:spcPts val="600"/>
              </a:spcBef>
            </a:pPr>
            <a:r>
              <a:rPr lang="en-US">
                <a:solidFill>
                  <a:schemeClr val="tx1"/>
                </a:solidFill>
              </a:rPr>
              <a:t>Centralized Program Management Office (PMO)</a:t>
            </a:r>
          </a:p>
          <a:p>
            <a:pPr marL="201168" lvl="1" indent="0">
              <a:buFont typeface="Calibri" panose="020F0502020204030204" pitchFamily="34" charset="0"/>
              <a:buNone/>
            </a:pPr>
            <a:endParaRPr lang="en-US">
              <a:solidFill>
                <a:schemeClr val="tx1"/>
              </a:solidFill>
            </a:endParaRPr>
          </a:p>
          <a:p>
            <a:endParaRPr lang="en-US">
              <a:solidFill>
                <a:schemeClr val="tx1">
                  <a:lumMod val="75000"/>
                  <a:lumOff val="25000"/>
                </a:schemeClr>
              </a:solidFill>
            </a:endParaRPr>
          </a:p>
        </p:txBody>
      </p:sp>
      <p:graphicFrame>
        <p:nvGraphicFramePr>
          <p:cNvPr id="14" name="Diagram 13">
            <a:extLst>
              <a:ext uri="{FF2B5EF4-FFF2-40B4-BE49-F238E27FC236}">
                <a16:creationId xmlns:a16="http://schemas.microsoft.com/office/drawing/2014/main" id="{57359FA0-0A5F-FE42-595A-0963823B1883}"/>
              </a:ext>
            </a:extLst>
          </p:cNvPr>
          <p:cNvGraphicFramePr/>
          <p:nvPr/>
        </p:nvGraphicFramePr>
        <p:xfrm>
          <a:off x="76199" y="1380512"/>
          <a:ext cx="11870267" cy="31703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Content Placeholder 2">
            <a:extLst>
              <a:ext uri="{FF2B5EF4-FFF2-40B4-BE49-F238E27FC236}">
                <a16:creationId xmlns:a16="http://schemas.microsoft.com/office/drawing/2014/main" id="{F1CBC03E-F029-463E-55F4-9CDFFEE78FE5}"/>
              </a:ext>
            </a:extLst>
          </p:cNvPr>
          <p:cNvSpPr txBox="1">
            <a:spLocks/>
          </p:cNvSpPr>
          <p:nvPr/>
        </p:nvSpPr>
        <p:spPr>
          <a:xfrm>
            <a:off x="5853853" y="4781549"/>
            <a:ext cx="4785360" cy="126365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accent2"/>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accent2"/>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accent2"/>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accent2"/>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accent2"/>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2">
              <a:spcBef>
                <a:spcPts val="600"/>
              </a:spcBef>
            </a:pPr>
            <a:r>
              <a:rPr lang="en-US">
                <a:solidFill>
                  <a:schemeClr val="tx1"/>
                </a:solidFill>
              </a:rPr>
              <a:t>Continuous Reporting &amp; Validation (Monthly &amp; Annual)</a:t>
            </a:r>
          </a:p>
          <a:p>
            <a:pPr lvl="2">
              <a:spcBef>
                <a:spcPts val="600"/>
              </a:spcBef>
            </a:pPr>
            <a:r>
              <a:rPr lang="en-US">
                <a:solidFill>
                  <a:schemeClr val="tx1"/>
                </a:solidFill>
              </a:rPr>
              <a:t>Shared Service for Government </a:t>
            </a:r>
          </a:p>
          <a:p>
            <a:pPr lvl="2">
              <a:spcBef>
                <a:spcPts val="600"/>
              </a:spcBef>
            </a:pPr>
            <a:r>
              <a:rPr lang="en-US">
                <a:solidFill>
                  <a:schemeClr val="tx1"/>
                </a:solidFill>
              </a:rPr>
              <a:t>Verify Once to Serve Many for Vendors</a:t>
            </a:r>
          </a:p>
          <a:p>
            <a:pPr marL="201168" lvl="1" indent="0">
              <a:buFont typeface="Calibri" pitchFamily="34" charset="0"/>
              <a:buNone/>
            </a:pPr>
            <a:endParaRPr lang="en-US">
              <a:solidFill>
                <a:schemeClr val="tx1"/>
              </a:solidFill>
            </a:endParaRPr>
          </a:p>
          <a:p>
            <a:endParaRPr lang="en-US">
              <a:solidFill>
                <a:schemeClr val="tx1">
                  <a:lumMod val="75000"/>
                  <a:lumOff val="25000"/>
                </a:schemeClr>
              </a:solidFill>
            </a:endParaRPr>
          </a:p>
        </p:txBody>
      </p:sp>
    </p:spTree>
    <p:extLst>
      <p:ext uri="{BB962C8B-B14F-4D97-AF65-F5344CB8AC3E}">
        <p14:creationId xmlns:p14="http://schemas.microsoft.com/office/powerpoint/2010/main" val="13210799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B0261-AFAE-DE33-274B-E6A69B4C610E}"/>
              </a:ext>
            </a:extLst>
          </p:cNvPr>
          <p:cNvSpPr>
            <a:spLocks noGrp="1"/>
          </p:cNvSpPr>
          <p:nvPr>
            <p:ph type="title"/>
          </p:nvPr>
        </p:nvSpPr>
        <p:spPr/>
        <p:txBody>
          <a:bodyPr/>
          <a:lstStyle/>
          <a:p>
            <a:pPr algn="ctr"/>
            <a:r>
              <a:rPr lang="en-US" dirty="0"/>
              <a:t>How Do I Get Started?</a:t>
            </a:r>
          </a:p>
        </p:txBody>
      </p:sp>
    </p:spTree>
    <p:extLst>
      <p:ext uri="{BB962C8B-B14F-4D97-AF65-F5344CB8AC3E}">
        <p14:creationId xmlns:p14="http://schemas.microsoft.com/office/powerpoint/2010/main" val="37642992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0E86F-D9D7-5E80-4169-572C90F041E6}"/>
              </a:ext>
            </a:extLst>
          </p:cNvPr>
          <p:cNvSpPr>
            <a:spLocks noGrp="1"/>
          </p:cNvSpPr>
          <p:nvPr>
            <p:ph type="title" idx="4294967295"/>
          </p:nvPr>
        </p:nvSpPr>
        <p:spPr>
          <a:xfrm>
            <a:off x="3908" y="-69850"/>
            <a:ext cx="12188092" cy="1450975"/>
          </a:xfrm>
        </p:spPr>
        <p:txBody>
          <a:bodyPr>
            <a:normAutofit/>
          </a:bodyPr>
          <a:lstStyle/>
          <a:p>
            <a:pPr algn="ctr"/>
            <a:r>
              <a:rPr lang="en-US" sz="4400" b="1"/>
              <a:t>Join the Mission </a:t>
            </a:r>
          </a:p>
        </p:txBody>
      </p:sp>
      <p:sp>
        <p:nvSpPr>
          <p:cNvPr id="3" name="Content Placeholder 2">
            <a:extLst>
              <a:ext uri="{FF2B5EF4-FFF2-40B4-BE49-F238E27FC236}">
                <a16:creationId xmlns:a16="http://schemas.microsoft.com/office/drawing/2014/main" id="{CADD9082-3032-A51E-C1AF-44E4B9D0F3F0}"/>
              </a:ext>
            </a:extLst>
          </p:cNvPr>
          <p:cNvSpPr>
            <a:spLocks noGrp="1"/>
          </p:cNvSpPr>
          <p:nvPr>
            <p:ph idx="4294967295"/>
          </p:nvPr>
        </p:nvSpPr>
        <p:spPr>
          <a:xfrm>
            <a:off x="8183" y="1782763"/>
            <a:ext cx="12193586" cy="4022725"/>
          </a:xfrm>
        </p:spPr>
        <p:txBody>
          <a:bodyPr vert="horz" lIns="0" tIns="45720" rIns="0" bIns="45720" rtlCol="0" anchor="t">
            <a:normAutofit/>
          </a:bodyPr>
          <a:lstStyle/>
          <a:p>
            <a:pPr algn="ctr"/>
            <a:r>
              <a:rPr lang="en-US" sz="2400" dirty="0">
                <a:solidFill>
                  <a:srgbClr val="159DA1"/>
                </a:solidFill>
              </a:rPr>
              <a:t>Become a Member at </a:t>
            </a:r>
            <a:r>
              <a:rPr lang="en-US" sz="2400" dirty="0">
                <a:solidFill>
                  <a:srgbClr val="159DA1"/>
                </a:solidFill>
                <a:hlinkClick r:id="rId3">
                  <a:extLst>
                    <a:ext uri="{A12FA001-AC4F-418D-AE19-62706E023703}">
                      <ahyp:hlinkClr xmlns:ahyp="http://schemas.microsoft.com/office/drawing/2018/hyperlinkcolor" val="tx"/>
                    </a:ext>
                  </a:extLst>
                </a:hlinkClick>
              </a:rPr>
              <a:t>www.stateramp.org/register</a:t>
            </a:r>
            <a:endParaRPr lang="en-US" sz="2400" dirty="0">
              <a:solidFill>
                <a:srgbClr val="159DA1"/>
              </a:solidFill>
            </a:endParaRPr>
          </a:p>
          <a:p>
            <a:pPr marL="383540" lvl="1"/>
            <a:endParaRPr lang="en-US" dirty="0">
              <a:solidFill>
                <a:schemeClr val="tx1"/>
              </a:solidFill>
              <a:cs typeface="Calibri" panose="020F0502020204030204"/>
            </a:endParaRPr>
          </a:p>
          <a:p>
            <a:pPr marL="200660" lvl="1" indent="0">
              <a:buNone/>
            </a:pPr>
            <a:r>
              <a:rPr lang="en-US" dirty="0">
                <a:solidFill>
                  <a:schemeClr val="tx1"/>
                </a:solidFill>
              </a:rPr>
              <a:t>                                                 Connect with a Membership Engagement Specialist at </a:t>
            </a:r>
            <a:r>
              <a:rPr lang="en-US" dirty="0">
                <a:solidFill>
                  <a:schemeClr val="tx1"/>
                </a:solidFill>
                <a:hlinkClick r:id="rId4">
                  <a:extLst>
                    <a:ext uri="{A12FA001-AC4F-418D-AE19-62706E023703}">
                      <ahyp:hlinkClr xmlns:ahyp="http://schemas.microsoft.com/office/drawing/2018/hyperlinkcolor" val="tx"/>
                    </a:ext>
                  </a:extLst>
                </a:hlinkClick>
              </a:rPr>
              <a:t>info@stateramp.org</a:t>
            </a:r>
            <a:endParaRPr lang="en-US" dirty="0">
              <a:solidFill>
                <a:schemeClr val="tx1"/>
              </a:solidFill>
              <a:cs typeface="Calibri" panose="020F0502020204030204"/>
            </a:endParaRPr>
          </a:p>
          <a:p>
            <a:pPr marL="383540" lvl="1"/>
            <a:endParaRPr lang="en-US" dirty="0">
              <a:cs typeface="Calibri" panose="020F0502020204030204"/>
            </a:endParaRPr>
          </a:p>
          <a:p>
            <a:pPr marL="383540" lvl="1" algn="ctr"/>
            <a:endParaRPr lang="en-US" dirty="0">
              <a:cs typeface="Calibri" panose="020F0502020204030204"/>
            </a:endParaRPr>
          </a:p>
          <a:p>
            <a:pPr marL="200660" lvl="1" indent="0" algn="ctr">
              <a:buNone/>
            </a:pPr>
            <a:r>
              <a:rPr lang="en-US" sz="2400" dirty="0">
                <a:solidFill>
                  <a:srgbClr val="159DA1"/>
                </a:solidFill>
              </a:rPr>
              <a:t>Membership Benefits</a:t>
            </a:r>
            <a:endParaRPr lang="en-US" sz="2400" dirty="0">
              <a:solidFill>
                <a:srgbClr val="159DA1"/>
              </a:solidFill>
              <a:cs typeface="Calibri" panose="020F0502020204030204"/>
            </a:endParaRPr>
          </a:p>
          <a:p>
            <a:pPr marL="200660" lvl="1" indent="0">
              <a:buNone/>
            </a:pPr>
            <a:endParaRPr lang="en-US" dirty="0">
              <a:cs typeface="Calibri" panose="020F0502020204030204"/>
            </a:endParaRPr>
          </a:p>
          <a:p>
            <a:pPr marL="383540" lvl="1"/>
            <a:endParaRPr lang="en-US" dirty="0">
              <a:cs typeface="Calibri" panose="020F0502020204030204"/>
            </a:endParaRPr>
          </a:p>
          <a:p>
            <a:pPr marL="0" indent="0">
              <a:buNone/>
            </a:pPr>
            <a:endParaRPr lang="en-US" dirty="0">
              <a:ea typeface="Calibri"/>
              <a:cs typeface="Calibri"/>
            </a:endParaRPr>
          </a:p>
        </p:txBody>
      </p:sp>
      <p:graphicFrame>
        <p:nvGraphicFramePr>
          <p:cNvPr id="5" name="Diagram 4">
            <a:extLst>
              <a:ext uri="{FF2B5EF4-FFF2-40B4-BE49-F238E27FC236}">
                <a16:creationId xmlns:a16="http://schemas.microsoft.com/office/drawing/2014/main" id="{A5B5DC5C-2BE6-0764-C71E-FB59FA6DE6D4}"/>
              </a:ext>
            </a:extLst>
          </p:cNvPr>
          <p:cNvGraphicFramePr/>
          <p:nvPr>
            <p:extLst>
              <p:ext uri="{D42A27DB-BD31-4B8C-83A1-F6EECF244321}">
                <p14:modId xmlns:p14="http://schemas.microsoft.com/office/powerpoint/2010/main" val="251533403"/>
              </p:ext>
            </p:extLst>
          </p:nvPr>
        </p:nvGraphicFramePr>
        <p:xfrm>
          <a:off x="473952" y="4150760"/>
          <a:ext cx="11305056" cy="175446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7474604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B0261-AFAE-DE33-274B-E6A69B4C610E}"/>
              </a:ext>
            </a:extLst>
          </p:cNvPr>
          <p:cNvSpPr>
            <a:spLocks noGrp="1"/>
          </p:cNvSpPr>
          <p:nvPr>
            <p:ph type="title"/>
          </p:nvPr>
        </p:nvSpPr>
        <p:spPr/>
        <p:txBody>
          <a:bodyPr/>
          <a:lstStyle/>
          <a:p>
            <a:pPr algn="ctr"/>
            <a:r>
              <a:rPr lang="en-US" dirty="0"/>
              <a:t>What is Happening in New Hampshire?</a:t>
            </a:r>
          </a:p>
        </p:txBody>
      </p:sp>
    </p:spTree>
    <p:extLst>
      <p:ext uri="{BB962C8B-B14F-4D97-AF65-F5344CB8AC3E}">
        <p14:creationId xmlns:p14="http://schemas.microsoft.com/office/powerpoint/2010/main" val="31462158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20F80-11AA-3108-C920-C7AECDA0336C}"/>
              </a:ext>
            </a:extLst>
          </p:cNvPr>
          <p:cNvSpPr>
            <a:spLocks noGrp="1"/>
          </p:cNvSpPr>
          <p:nvPr>
            <p:ph type="title"/>
          </p:nvPr>
        </p:nvSpPr>
        <p:spPr>
          <a:xfrm>
            <a:off x="1210014" y="789140"/>
            <a:ext cx="10058400" cy="704107"/>
          </a:xfrm>
        </p:spPr>
        <p:txBody>
          <a:bodyPr/>
          <a:lstStyle/>
          <a:p>
            <a:r>
              <a:rPr lang="en-US" b="1" dirty="0"/>
              <a:t>New Hampshire Adoption</a:t>
            </a:r>
          </a:p>
        </p:txBody>
      </p:sp>
      <p:sp>
        <p:nvSpPr>
          <p:cNvPr id="3" name="Content Placeholder 2">
            <a:extLst>
              <a:ext uri="{FF2B5EF4-FFF2-40B4-BE49-F238E27FC236}">
                <a16:creationId xmlns:a16="http://schemas.microsoft.com/office/drawing/2014/main" id="{F8B1D5C9-B928-A052-12F6-F72DCB243418}"/>
              </a:ext>
            </a:extLst>
          </p:cNvPr>
          <p:cNvSpPr>
            <a:spLocks noGrp="1"/>
          </p:cNvSpPr>
          <p:nvPr>
            <p:ph idx="1"/>
          </p:nvPr>
        </p:nvSpPr>
        <p:spPr/>
        <p:txBody>
          <a:bodyPr vert="horz" lIns="0" tIns="45720" rIns="0" bIns="45720" rtlCol="0" anchor="t">
            <a:normAutofit/>
          </a:bodyPr>
          <a:lstStyle/>
          <a:p>
            <a:pPr algn="ctr"/>
            <a:r>
              <a:rPr lang="en-US" dirty="0"/>
              <a:t>New Hampshire is committed to starting a phased rollout of StateRAMP for new IT-related contracts beginning soon. </a:t>
            </a:r>
          </a:p>
          <a:p>
            <a:pPr algn="ctr"/>
            <a:r>
              <a:rPr lang="en-US" dirty="0">
                <a:cs typeface="Calibri"/>
              </a:rPr>
              <a:t>Additional detail will be forthcoming on specific rollout dates and processes. </a:t>
            </a:r>
          </a:p>
        </p:txBody>
      </p:sp>
      <p:pic>
        <p:nvPicPr>
          <p:cNvPr id="5" name="Graphic 4" descr="Daily calendar with solid fill">
            <a:extLst>
              <a:ext uri="{FF2B5EF4-FFF2-40B4-BE49-F238E27FC236}">
                <a16:creationId xmlns:a16="http://schemas.microsoft.com/office/drawing/2014/main" id="{7277D84C-5A82-F0FB-D8FF-21707B692B1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89505" y="3250367"/>
            <a:ext cx="3100466" cy="3100466"/>
          </a:xfrm>
          <a:prstGeom prst="rect">
            <a:avLst/>
          </a:prstGeom>
        </p:spPr>
      </p:pic>
    </p:spTree>
    <p:extLst>
      <p:ext uri="{BB962C8B-B14F-4D97-AF65-F5344CB8AC3E}">
        <p14:creationId xmlns:p14="http://schemas.microsoft.com/office/powerpoint/2010/main" val="26155433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4">
            <a:extLst>
              <a:ext uri="{FF2B5EF4-FFF2-40B4-BE49-F238E27FC236}">
                <a16:creationId xmlns:a16="http://schemas.microsoft.com/office/drawing/2014/main" id="{5EE779EE-EF1F-4DBB-837C-55AA764B5060}"/>
              </a:ext>
            </a:extLst>
          </p:cNvPr>
          <p:cNvSpPr>
            <a:spLocks noGrp="1"/>
          </p:cNvSpPr>
          <p:nvPr>
            <p:ph type="title"/>
          </p:nvPr>
        </p:nvSpPr>
        <p:spPr>
          <a:xfrm>
            <a:off x="1131291" y="720158"/>
            <a:ext cx="10181948" cy="721332"/>
          </a:xfrm>
        </p:spPr>
        <p:txBody>
          <a:bodyPr>
            <a:normAutofit/>
          </a:bodyPr>
          <a:lstStyle/>
          <a:p>
            <a:r>
              <a:rPr lang="en-US" b="1" dirty="0"/>
              <a:t>New Hampshire Program Page</a:t>
            </a:r>
          </a:p>
        </p:txBody>
      </p:sp>
      <p:sp>
        <p:nvSpPr>
          <p:cNvPr id="2" name="Rectangle 1">
            <a:extLst>
              <a:ext uri="{FF2B5EF4-FFF2-40B4-BE49-F238E27FC236}">
                <a16:creationId xmlns:a16="http://schemas.microsoft.com/office/drawing/2014/main" id="{48A3047F-A427-481B-92CE-EFB913DA3211}"/>
              </a:ext>
            </a:extLst>
          </p:cNvPr>
          <p:cNvSpPr/>
          <p:nvPr/>
        </p:nvSpPr>
        <p:spPr>
          <a:xfrm>
            <a:off x="10200443" y="5459767"/>
            <a:ext cx="301840" cy="1686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2489648-F399-4B8F-8762-3C77FE731F05}"/>
              </a:ext>
            </a:extLst>
          </p:cNvPr>
          <p:cNvSpPr txBox="1"/>
          <p:nvPr/>
        </p:nvSpPr>
        <p:spPr>
          <a:xfrm>
            <a:off x="1131291" y="1314490"/>
            <a:ext cx="3888181" cy="9033242"/>
          </a:xfrm>
          <a:prstGeom prst="rect">
            <a:avLst/>
          </a:prstGeom>
          <a:noFill/>
        </p:spPr>
        <p:txBody>
          <a:bodyPr wrap="square" rtlCol="0">
            <a:spAutoFit/>
          </a:bodyPr>
          <a:lstStyle/>
          <a:p>
            <a:endParaRPr lang="en-US" sz="1800" dirty="0">
              <a:solidFill>
                <a:schemeClr val="accent4">
                  <a:lumMod val="75000"/>
                </a:schemeClr>
              </a:solidFill>
              <a:hlinkClick r:id="rId3">
                <a:extLst>
                  <a:ext uri="{A12FA001-AC4F-418D-AE19-62706E023703}">
                    <ahyp:hlinkClr xmlns:ahyp="http://schemas.microsoft.com/office/drawing/2018/hyperlinkcolor" val="tx"/>
                  </a:ext>
                </a:extLst>
              </a:hlinkClick>
            </a:endParaRPr>
          </a:p>
          <a:p>
            <a:endParaRPr lang="en-US" dirty="0">
              <a:solidFill>
                <a:schemeClr val="accent4">
                  <a:lumMod val="75000"/>
                </a:schemeClr>
              </a:solidFill>
              <a:hlinkClick r:id="rId3">
                <a:extLst>
                  <a:ext uri="{A12FA001-AC4F-418D-AE19-62706E023703}">
                    <ahyp:hlinkClr xmlns:ahyp="http://schemas.microsoft.com/office/drawing/2018/hyperlinkcolor" val="tx"/>
                  </a:ext>
                </a:extLst>
              </a:hlinkClick>
            </a:endParaRPr>
          </a:p>
          <a:p>
            <a:r>
              <a:rPr lang="en-US" sz="1800" i="1" dirty="0">
                <a:solidFill>
                  <a:schemeClr val="accent4">
                    <a:lumMod val="75000"/>
                  </a:schemeClr>
                </a:solidFill>
                <a:hlinkClick r:id="rId4"/>
              </a:rPr>
              <a:t>New Hampshire and StateRAMP External Page</a:t>
            </a:r>
            <a:endParaRPr lang="en-US" sz="1800" i="1" dirty="0">
              <a:solidFill>
                <a:schemeClr val="accent4">
                  <a:lumMod val="75000"/>
                </a:schemeClr>
              </a:solidFill>
            </a:endParaRPr>
          </a:p>
          <a:p>
            <a:endParaRPr lang="en-US" b="1" u="sng" dirty="0">
              <a:solidFill>
                <a:schemeClr val="accent4">
                  <a:lumMod val="75000"/>
                </a:schemeClr>
              </a:solidFill>
            </a:endParaRPr>
          </a:p>
          <a:p>
            <a:pPr marL="285750" indent="-285750">
              <a:lnSpc>
                <a:spcPct val="150000"/>
              </a:lnSpc>
              <a:buFont typeface="Arial" panose="020B0604020202020204" pitchFamily="34" charset="0"/>
              <a:buChar char="•"/>
            </a:pPr>
            <a:r>
              <a:rPr lang="en-US" dirty="0"/>
              <a:t>Public Facing Page on StateRAMP website</a:t>
            </a:r>
          </a:p>
          <a:p>
            <a:pPr marL="285750" indent="-285750">
              <a:lnSpc>
                <a:spcPct val="150000"/>
              </a:lnSpc>
              <a:buFont typeface="Arial" panose="020B0604020202020204" pitchFamily="34" charset="0"/>
              <a:buChar char="•"/>
            </a:pPr>
            <a:r>
              <a:rPr lang="en-US" dirty="0"/>
              <a:t>Communications</a:t>
            </a:r>
          </a:p>
          <a:p>
            <a:pPr marL="742950" lvl="1" indent="-285750">
              <a:lnSpc>
                <a:spcPct val="150000"/>
              </a:lnSpc>
              <a:buFont typeface="Arial" panose="020B0604020202020204" pitchFamily="34" charset="0"/>
              <a:buChar char="•"/>
            </a:pPr>
            <a:r>
              <a:rPr lang="en-US" dirty="0"/>
              <a:t>Announcements</a:t>
            </a:r>
          </a:p>
          <a:p>
            <a:pPr marL="742950" lvl="1" indent="-285750">
              <a:lnSpc>
                <a:spcPct val="150000"/>
              </a:lnSpc>
              <a:buFont typeface="Arial" panose="020B0604020202020204" pitchFamily="34" charset="0"/>
              <a:buChar char="•"/>
            </a:pPr>
            <a:r>
              <a:rPr lang="en-US" dirty="0"/>
              <a:t>Document Library</a:t>
            </a:r>
          </a:p>
          <a:p>
            <a:pPr marL="742950" lvl="1" indent="-285750">
              <a:lnSpc>
                <a:spcPct val="150000"/>
              </a:lnSpc>
              <a:buFont typeface="Arial" panose="020B0604020202020204" pitchFamily="34" charset="0"/>
              <a:buChar char="•"/>
            </a:pPr>
            <a:r>
              <a:rPr lang="en-US" dirty="0"/>
              <a:t>Training Library</a:t>
            </a:r>
          </a:p>
          <a:p>
            <a:pPr marL="742950" lvl="1" indent="-285750">
              <a:lnSpc>
                <a:spcPct val="150000"/>
              </a:lnSpc>
              <a:buFont typeface="Arial" panose="020B0604020202020204" pitchFamily="34" charset="0"/>
              <a:buChar char="•"/>
            </a:pPr>
            <a:r>
              <a:rPr lang="en-US" dirty="0"/>
              <a:t>Points of Contact</a:t>
            </a:r>
          </a:p>
          <a:p>
            <a:pPr marL="742950" lvl="1" indent="-285750">
              <a:lnSpc>
                <a:spcPct val="150000"/>
              </a:lnSpc>
              <a:buFont typeface="Arial" panose="020B0604020202020204" pitchFamily="34" charset="0"/>
              <a:buChar char="•"/>
            </a:pPr>
            <a:r>
              <a:rPr lang="en-US" dirty="0"/>
              <a:t>StateRAMP Requirements </a:t>
            </a:r>
          </a:p>
          <a:p>
            <a:pPr marL="742950" lvl="1" indent="-285750">
              <a:lnSpc>
                <a:spcPct val="150000"/>
              </a:lnSpc>
              <a:buFont typeface="Arial" panose="020B0604020202020204" pitchFamily="34" charset="0"/>
              <a:buChar char="•"/>
            </a:pPr>
            <a:r>
              <a:rPr lang="en-US" dirty="0"/>
              <a:t>Links to Resources</a:t>
            </a:r>
          </a:p>
          <a:p>
            <a:pPr lvl="1"/>
            <a:endParaRPr lang="en-US" sz="1600" dirty="0"/>
          </a:p>
          <a:p>
            <a:pPr lvl="1"/>
            <a:endParaRPr lang="en-US" sz="1600"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	</a:t>
            </a:r>
          </a:p>
        </p:txBody>
      </p:sp>
      <p:pic>
        <p:nvPicPr>
          <p:cNvPr id="3" name="Picture 6" descr="People at meeting">
            <a:extLst>
              <a:ext uri="{FF2B5EF4-FFF2-40B4-BE49-F238E27FC236}">
                <a16:creationId xmlns:a16="http://schemas.microsoft.com/office/drawing/2014/main" id="{EABC4318-CE90-3C7C-CD6C-AF8A5F9DB2C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376620" y="1982921"/>
            <a:ext cx="5694335" cy="379622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079634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53EFD105-4D9F-C310-35BC-FC1D89153D77}"/>
              </a:ext>
            </a:extLst>
          </p:cNvPr>
          <p:cNvPicPr>
            <a:picLocks noChangeAspect="1"/>
          </p:cNvPicPr>
          <p:nvPr/>
        </p:nvPicPr>
        <p:blipFill rotWithShape="1">
          <a:blip r:embed="rId3">
            <a:alphaModFix amt="40000"/>
            <a:extLst>
              <a:ext uri="{28A0092B-C50C-407E-A947-70E740481C1C}">
                <a14:useLocalDpi xmlns:a14="http://schemas.microsoft.com/office/drawing/2010/main" val="0"/>
              </a:ext>
            </a:extLst>
          </a:blip>
          <a:srcRect t="33410" r="27454"/>
          <a:stretch/>
        </p:blipFill>
        <p:spPr>
          <a:xfrm>
            <a:off x="0" y="0"/>
            <a:ext cx="12192001" cy="6309165"/>
          </a:xfrm>
          <a:prstGeom prst="rect">
            <a:avLst/>
          </a:prstGeom>
        </p:spPr>
      </p:pic>
      <p:sp>
        <p:nvSpPr>
          <p:cNvPr id="2" name="Title 1">
            <a:extLst>
              <a:ext uri="{FF2B5EF4-FFF2-40B4-BE49-F238E27FC236}">
                <a16:creationId xmlns:a16="http://schemas.microsoft.com/office/drawing/2014/main" id="{6A95078D-EAA5-45A4-88B3-81AD2E236E94}"/>
              </a:ext>
            </a:extLst>
          </p:cNvPr>
          <p:cNvSpPr>
            <a:spLocks noGrp="1"/>
          </p:cNvSpPr>
          <p:nvPr>
            <p:ph type="title"/>
          </p:nvPr>
        </p:nvSpPr>
        <p:spPr>
          <a:xfrm>
            <a:off x="1097280" y="2857500"/>
            <a:ext cx="10058400" cy="1143000"/>
          </a:xfrm>
        </p:spPr>
        <p:txBody>
          <a:bodyPr>
            <a:normAutofit fontScale="90000"/>
          </a:bodyPr>
          <a:lstStyle/>
          <a:p>
            <a:pPr algn="ctr"/>
            <a:r>
              <a:rPr lang="en-US" sz="6000" dirty="0"/>
              <a:t>Questions?</a:t>
            </a:r>
            <a:br>
              <a:rPr lang="en-US" sz="6000" dirty="0"/>
            </a:br>
            <a:br>
              <a:rPr lang="en-US" sz="6000" dirty="0"/>
            </a:br>
            <a:r>
              <a:rPr lang="en-US" sz="3600" dirty="0"/>
              <a:t>Email info@stateramp.org</a:t>
            </a:r>
          </a:p>
        </p:txBody>
      </p:sp>
      <p:sp>
        <p:nvSpPr>
          <p:cNvPr id="3" name="Text Placeholder 2">
            <a:extLst>
              <a:ext uri="{FF2B5EF4-FFF2-40B4-BE49-F238E27FC236}">
                <a16:creationId xmlns:a16="http://schemas.microsoft.com/office/drawing/2014/main" id="{ED4E4EBB-18AE-4134-A0A5-8FCE88B21CAD}"/>
              </a:ext>
            </a:extLst>
          </p:cNvPr>
          <p:cNvSpPr>
            <a:spLocks noGrp="1"/>
          </p:cNvSpPr>
          <p:nvPr>
            <p:ph type="body" idx="1"/>
          </p:nvPr>
        </p:nvSpPr>
        <p:spPr>
          <a:xfrm>
            <a:off x="1097280" y="4567428"/>
            <a:ext cx="10058400" cy="1143000"/>
          </a:xfrm>
        </p:spPr>
        <p:txBody>
          <a:bodyPr/>
          <a:lstStyle/>
          <a:p>
            <a:pPr algn="ctr"/>
            <a:r>
              <a:rPr lang="en-US" dirty="0">
                <a:solidFill>
                  <a:srgbClr val="159DA1"/>
                </a:solidFill>
              </a:rPr>
              <a:t>Thank you.</a:t>
            </a:r>
          </a:p>
        </p:txBody>
      </p:sp>
    </p:spTree>
    <p:extLst>
      <p:ext uri="{BB962C8B-B14F-4D97-AF65-F5344CB8AC3E}">
        <p14:creationId xmlns:p14="http://schemas.microsoft.com/office/powerpoint/2010/main" val="3290674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D43ADE6-F910-49DC-8584-C3D568C6C14D}"/>
              </a:ext>
            </a:extLst>
          </p:cNvPr>
          <p:cNvSpPr txBox="1"/>
          <p:nvPr/>
        </p:nvSpPr>
        <p:spPr>
          <a:xfrm>
            <a:off x="1168925" y="1762812"/>
            <a:ext cx="9956276" cy="1615827"/>
          </a:xfrm>
          <a:prstGeom prst="rect">
            <a:avLst/>
          </a:prstGeom>
          <a:noFill/>
        </p:spPr>
        <p:txBody>
          <a:bodyPr wrap="square" rtlCol="0">
            <a:spAutoFit/>
          </a:bodyPr>
          <a:lstStyle/>
          <a:p>
            <a:pPr marL="342900" marR="0" lvl="0" indent="-342900">
              <a:lnSpc>
                <a:spcPct val="150000"/>
              </a:lnSpc>
              <a:spcBef>
                <a:spcPts val="0"/>
              </a:spcBef>
              <a:spcAft>
                <a:spcPts val="0"/>
              </a:spcAft>
              <a:buFont typeface="Symbol" panose="05050102010706020507" pitchFamily="18" charset="2"/>
              <a:buChar char=""/>
            </a:pPr>
            <a:r>
              <a:rPr lang="en-US">
                <a:effectLst/>
                <a:ea typeface="Calibri" panose="020F0502020204030204" pitchFamily="34" charset="0"/>
                <a:cs typeface="Times New Roman" panose="02020603050405020304" pitchFamily="18" charset="0"/>
              </a:rPr>
              <a:t>Ensure Understanding of Updated Cybersecurity Requirements</a:t>
            </a:r>
          </a:p>
          <a:p>
            <a:pPr marL="342900" marR="0" lvl="0" indent="-342900">
              <a:lnSpc>
                <a:spcPct val="150000"/>
              </a:lnSpc>
              <a:spcBef>
                <a:spcPts val="0"/>
              </a:spcBef>
              <a:spcAft>
                <a:spcPts val="0"/>
              </a:spcAft>
              <a:buFont typeface="Symbol" panose="05050102010706020507" pitchFamily="18" charset="2"/>
              <a:buChar char=""/>
            </a:pPr>
            <a:r>
              <a:rPr lang="en-US">
                <a:ea typeface="Calibri" panose="020F0502020204030204" pitchFamily="34" charset="0"/>
                <a:cs typeface="Times New Roman" panose="02020603050405020304" pitchFamily="18" charset="0"/>
              </a:rPr>
              <a:t>Share </a:t>
            </a:r>
            <a:r>
              <a:rPr lang="en-US" err="1">
                <a:ea typeface="Calibri" panose="020F0502020204030204" pitchFamily="34" charset="0"/>
                <a:cs typeface="Times New Roman" panose="02020603050405020304" pitchFamily="18" charset="0"/>
              </a:rPr>
              <a:t>StateRAMP</a:t>
            </a:r>
            <a:r>
              <a:rPr lang="en-US">
                <a:ea typeface="Calibri" panose="020F0502020204030204" pitchFamily="34" charset="0"/>
                <a:cs typeface="Times New Roman" panose="02020603050405020304" pitchFamily="18" charset="0"/>
              </a:rPr>
              <a:t> process </a:t>
            </a:r>
            <a:endParaRPr lang="en-US">
              <a:effectLst/>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a:ea typeface="Calibri" panose="020F0502020204030204" pitchFamily="34" charset="0"/>
                <a:cs typeface="Times New Roman" panose="02020603050405020304" pitchFamily="18" charset="0"/>
              </a:rPr>
              <a:t>Share resources &amp; points of contact for ongoing support</a:t>
            </a:r>
            <a:endParaRPr lang="en-US">
              <a:effectLst/>
              <a:ea typeface="Calibri" panose="020F0502020204030204" pitchFamily="34" charset="0"/>
              <a:cs typeface="Times New Roman" panose="02020603050405020304" pitchFamily="18" charset="0"/>
            </a:endParaRPr>
          </a:p>
          <a:p>
            <a:endParaRPr lang="en-US">
              <a:solidFill>
                <a:schemeClr val="accent4"/>
              </a:solidFill>
            </a:endParaRPr>
          </a:p>
        </p:txBody>
      </p:sp>
      <p:sp>
        <p:nvSpPr>
          <p:cNvPr id="2" name="Title 1">
            <a:extLst>
              <a:ext uri="{FF2B5EF4-FFF2-40B4-BE49-F238E27FC236}">
                <a16:creationId xmlns:a16="http://schemas.microsoft.com/office/drawing/2014/main" id="{E7A21EB3-540A-4CEF-90ED-15B9B4149098}"/>
              </a:ext>
            </a:extLst>
          </p:cNvPr>
          <p:cNvSpPr>
            <a:spLocks noGrp="1"/>
          </p:cNvSpPr>
          <p:nvPr>
            <p:ph type="title"/>
          </p:nvPr>
        </p:nvSpPr>
        <p:spPr>
          <a:xfrm>
            <a:off x="1181451" y="50104"/>
            <a:ext cx="10058400" cy="1450757"/>
          </a:xfrm>
        </p:spPr>
        <p:txBody>
          <a:bodyPr>
            <a:normAutofit/>
          </a:bodyPr>
          <a:lstStyle/>
          <a:p>
            <a:r>
              <a:rPr lang="en-US" b="1"/>
              <a:t>Purpose </a:t>
            </a:r>
          </a:p>
        </p:txBody>
      </p:sp>
    </p:spTree>
    <p:extLst>
      <p:ext uri="{BB962C8B-B14F-4D97-AF65-F5344CB8AC3E}">
        <p14:creationId xmlns:p14="http://schemas.microsoft.com/office/powerpoint/2010/main" val="1366756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B0261-AFAE-DE33-274B-E6A69B4C610E}"/>
              </a:ext>
            </a:extLst>
          </p:cNvPr>
          <p:cNvSpPr>
            <a:spLocks noGrp="1"/>
          </p:cNvSpPr>
          <p:nvPr>
            <p:ph type="title"/>
          </p:nvPr>
        </p:nvSpPr>
        <p:spPr/>
        <p:txBody>
          <a:bodyPr/>
          <a:lstStyle/>
          <a:p>
            <a:pPr algn="ctr"/>
            <a:r>
              <a:rPr lang="en-US" dirty="0"/>
              <a:t>What is </a:t>
            </a:r>
            <a:r>
              <a:rPr lang="en-US" dirty="0" err="1"/>
              <a:t>StateRAMP</a:t>
            </a:r>
            <a:r>
              <a:rPr lang="en-US" dirty="0"/>
              <a:t>?</a:t>
            </a:r>
          </a:p>
        </p:txBody>
      </p:sp>
    </p:spTree>
    <p:extLst>
      <p:ext uri="{BB962C8B-B14F-4D97-AF65-F5344CB8AC3E}">
        <p14:creationId xmlns:p14="http://schemas.microsoft.com/office/powerpoint/2010/main" val="1415592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977262E9-70ED-49F5-9FB8-153CF00F9148}"/>
              </a:ext>
            </a:extLst>
          </p:cNvPr>
          <p:cNvSpPr txBox="1">
            <a:spLocks/>
          </p:cNvSpPr>
          <p:nvPr/>
        </p:nvSpPr>
        <p:spPr>
          <a:xfrm>
            <a:off x="6096000" y="1965476"/>
            <a:ext cx="5470071" cy="3543185"/>
          </a:xfrm>
          <a:prstGeom prst="rect">
            <a:avLst/>
          </a:prstGeom>
        </p:spPr>
        <p:txBody>
          <a:bodyPr vert="horz" lIns="0" tIns="45720" rIns="0" bIns="45720" rtlCol="0" anchor="t">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fontAlgn="base">
              <a:lnSpc>
                <a:spcPct val="100000"/>
              </a:lnSpc>
              <a:spcAft>
                <a:spcPts val="1200"/>
              </a:spcAft>
            </a:pPr>
            <a:r>
              <a:rPr lang="en-US" sz="1400">
                <a:solidFill>
                  <a:schemeClr val="tx1"/>
                </a:solidFill>
                <a:cs typeface="Calibri" panose="020F0502020204030204" pitchFamily="34" charset="0"/>
              </a:rPr>
              <a:t>StateRAMP is a registered 501(c)(6) nonprofit membership organization that serves governments by providing a simplified and standardized approach for validating the cybersecurity of the service providers that process, transmit, and/or store any government data as part of their contract, including PII, PCI, and PHI.</a:t>
            </a:r>
          </a:p>
          <a:p>
            <a:pPr fontAlgn="base">
              <a:lnSpc>
                <a:spcPct val="100000"/>
              </a:lnSpc>
              <a:spcAft>
                <a:spcPts val="1200"/>
              </a:spcAft>
            </a:pPr>
            <a:r>
              <a:rPr lang="en-US" sz="1400">
                <a:solidFill>
                  <a:schemeClr val="tx1"/>
                </a:solidFill>
                <a:cs typeface="Calibri" panose="020F0502020204030204" pitchFamily="34" charset="0"/>
              </a:rPr>
              <a:t>Our mission is to promote cybersecurity best practices through education, advocacy, and policy development to support its members and improve the cyber posture of state and local governments and the citizens they serve.</a:t>
            </a:r>
          </a:p>
          <a:p>
            <a:pPr fontAlgn="base">
              <a:lnSpc>
                <a:spcPct val="100000"/>
              </a:lnSpc>
              <a:spcAft>
                <a:spcPts val="1200"/>
              </a:spcAft>
            </a:pPr>
            <a:r>
              <a:rPr lang="en-US" sz="1400">
                <a:solidFill>
                  <a:schemeClr val="tx1"/>
                </a:solidFill>
                <a:cs typeface="Calibri" panose="020F0502020204030204" pitchFamily="34" charset="0"/>
              </a:rPr>
              <a:t>This standardized approach allows providers serving state and local governments to verify their security posture and prove their cybersecurity compliance to their government clients. </a:t>
            </a:r>
          </a:p>
          <a:p>
            <a:pPr fontAlgn="base">
              <a:lnSpc>
                <a:spcPct val="100000"/>
              </a:lnSpc>
              <a:spcAft>
                <a:spcPts val="1200"/>
              </a:spcAft>
            </a:pPr>
            <a:r>
              <a:rPr lang="en-US" sz="1400">
                <a:solidFill>
                  <a:srgbClr val="159DA1"/>
                </a:solidFill>
                <a:latin typeface="Calibri" panose="020F0502020204030204" pitchFamily="34" charset="0"/>
                <a:cs typeface="Calibri" panose="020F0502020204030204" pitchFamily="34" charset="0"/>
              </a:rPr>
              <a:t>Learn more at </a:t>
            </a:r>
            <a:r>
              <a:rPr lang="en-US" sz="1400" i="1">
                <a:solidFill>
                  <a:srgbClr val="159DA1"/>
                </a:solidFill>
                <a:latin typeface="Calibri" panose="020F0502020204030204" pitchFamily="34" charset="0"/>
                <a:cs typeface="Calibri" panose="020F0502020204030204" pitchFamily="34" charset="0"/>
              </a:rPr>
              <a:t>www.stateramp.org</a:t>
            </a:r>
          </a:p>
        </p:txBody>
      </p:sp>
      <p:pic>
        <p:nvPicPr>
          <p:cNvPr id="3" name="Picture 2" descr="Logo, company name&#10;&#10;Description automatically generated">
            <a:extLst>
              <a:ext uri="{FF2B5EF4-FFF2-40B4-BE49-F238E27FC236}">
                <a16:creationId xmlns:a16="http://schemas.microsoft.com/office/drawing/2014/main" id="{992B606D-95FA-4F7B-952F-EBC36FE3B071}"/>
              </a:ext>
            </a:extLst>
          </p:cNvPr>
          <p:cNvPicPr>
            <a:picLocks noChangeAspect="1"/>
          </p:cNvPicPr>
          <p:nvPr/>
        </p:nvPicPr>
        <p:blipFill>
          <a:blip r:embed="rId3"/>
          <a:stretch>
            <a:fillRect/>
          </a:stretch>
        </p:blipFill>
        <p:spPr>
          <a:xfrm>
            <a:off x="6096000" y="726819"/>
            <a:ext cx="2736955" cy="890186"/>
          </a:xfrm>
          <a:prstGeom prst="rect">
            <a:avLst/>
          </a:prstGeom>
        </p:spPr>
      </p:pic>
      <p:pic>
        <p:nvPicPr>
          <p:cNvPr id="8" name="Picture 7" descr="A picture containing text, computer, indoor, computer&#10;&#10;Description automatically generated">
            <a:extLst>
              <a:ext uri="{FF2B5EF4-FFF2-40B4-BE49-F238E27FC236}">
                <a16:creationId xmlns:a16="http://schemas.microsoft.com/office/drawing/2014/main" id="{5382119C-BCB9-6F4E-A4F2-C3E79860E259}"/>
              </a:ext>
            </a:extLst>
          </p:cNvPr>
          <p:cNvPicPr>
            <a:picLocks noChangeAspect="1"/>
          </p:cNvPicPr>
          <p:nvPr/>
        </p:nvPicPr>
        <p:blipFill rotWithShape="1">
          <a:blip r:embed="rId4">
            <a:extLst>
              <a:ext uri="{28A0092B-C50C-407E-A947-70E740481C1C}">
                <a14:useLocalDpi xmlns:a14="http://schemas.microsoft.com/office/drawing/2010/main" val="0"/>
              </a:ext>
            </a:extLst>
          </a:blip>
          <a:srcRect l="11858" r="34967"/>
          <a:stretch/>
        </p:blipFill>
        <p:spPr>
          <a:xfrm>
            <a:off x="-1" y="0"/>
            <a:ext cx="5470071" cy="6858000"/>
          </a:xfrm>
          <a:prstGeom prst="rect">
            <a:avLst/>
          </a:prstGeom>
        </p:spPr>
      </p:pic>
    </p:spTree>
    <p:extLst>
      <p:ext uri="{BB962C8B-B14F-4D97-AF65-F5344CB8AC3E}">
        <p14:creationId xmlns:p14="http://schemas.microsoft.com/office/powerpoint/2010/main" val="1980939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C06C9-2622-4D4B-9AF9-9AB0C16D6E02}"/>
              </a:ext>
            </a:extLst>
          </p:cNvPr>
          <p:cNvSpPr>
            <a:spLocks noGrp="1"/>
          </p:cNvSpPr>
          <p:nvPr>
            <p:ph type="title"/>
          </p:nvPr>
        </p:nvSpPr>
        <p:spPr>
          <a:xfrm>
            <a:off x="1066800" y="28576"/>
            <a:ext cx="10058400" cy="1450757"/>
          </a:xfrm>
        </p:spPr>
        <p:txBody>
          <a:bodyPr>
            <a:normAutofit/>
          </a:bodyPr>
          <a:lstStyle/>
          <a:p>
            <a:r>
              <a:rPr lang="en-US" sz="4400" b="1" dirty="0" err="1"/>
              <a:t>StateR</a:t>
            </a:r>
            <a:r>
              <a:rPr lang="en-US" sz="2400" b="1" dirty="0"/>
              <a:t>(</a:t>
            </a:r>
            <a:r>
              <a:rPr lang="en-US" sz="2400" b="1" dirty="0" err="1"/>
              <a:t>isk</a:t>
            </a:r>
            <a:r>
              <a:rPr lang="en-US" sz="2400" b="1" dirty="0"/>
              <a:t>) </a:t>
            </a:r>
            <a:r>
              <a:rPr lang="en-US" sz="4400" b="1" dirty="0"/>
              <a:t>A</a:t>
            </a:r>
            <a:r>
              <a:rPr lang="en-US" sz="2400" b="1" dirty="0"/>
              <a:t>(</a:t>
            </a:r>
            <a:r>
              <a:rPr lang="en-US" sz="2400" b="1" dirty="0" err="1"/>
              <a:t>uthorization</a:t>
            </a:r>
            <a:r>
              <a:rPr lang="en-US" sz="2400" b="1" dirty="0"/>
              <a:t>) </a:t>
            </a:r>
            <a:r>
              <a:rPr lang="en-US" sz="4400" b="1" dirty="0"/>
              <a:t>M</a:t>
            </a:r>
            <a:r>
              <a:rPr lang="en-US" sz="2400" b="1" dirty="0"/>
              <a:t>(</a:t>
            </a:r>
            <a:r>
              <a:rPr lang="en-US" sz="2400" b="1" dirty="0" err="1"/>
              <a:t>anagement</a:t>
            </a:r>
            <a:r>
              <a:rPr lang="en-US" sz="2400" b="1" dirty="0"/>
              <a:t>) </a:t>
            </a:r>
            <a:r>
              <a:rPr lang="en-US" sz="4400" b="1" dirty="0"/>
              <a:t>P</a:t>
            </a:r>
            <a:r>
              <a:rPr lang="en-US" sz="2400" b="1" dirty="0"/>
              <a:t>(</a:t>
            </a:r>
            <a:r>
              <a:rPr lang="en-US" sz="2400" b="1" dirty="0" err="1"/>
              <a:t>rogram</a:t>
            </a:r>
            <a:r>
              <a:rPr lang="en-US" sz="2400" b="1" dirty="0"/>
              <a:t>)</a:t>
            </a:r>
            <a:endParaRPr lang="en-US" sz="4400" b="1" dirty="0"/>
          </a:p>
        </p:txBody>
      </p:sp>
      <p:sp>
        <p:nvSpPr>
          <p:cNvPr id="3" name="Content Placeholder 2">
            <a:extLst>
              <a:ext uri="{FF2B5EF4-FFF2-40B4-BE49-F238E27FC236}">
                <a16:creationId xmlns:a16="http://schemas.microsoft.com/office/drawing/2014/main" id="{EF5D2D3F-E875-48EE-A48C-3E2BEC9C995A}"/>
              </a:ext>
            </a:extLst>
          </p:cNvPr>
          <p:cNvSpPr>
            <a:spLocks noGrp="1"/>
          </p:cNvSpPr>
          <p:nvPr>
            <p:ph idx="4294967295"/>
          </p:nvPr>
        </p:nvSpPr>
        <p:spPr>
          <a:xfrm>
            <a:off x="1066800" y="1844334"/>
            <a:ext cx="10058400" cy="4023360"/>
          </a:xfrm>
        </p:spPr>
        <p:txBody>
          <a:bodyPr>
            <a:normAutofit/>
          </a:bodyPr>
          <a:lstStyle/>
          <a:p>
            <a:pPr marL="201168" lvl="1" indent="0">
              <a:lnSpc>
                <a:spcPct val="110000"/>
              </a:lnSpc>
              <a:buNone/>
            </a:pPr>
            <a:r>
              <a:rPr lang="en-US" b="1">
                <a:solidFill>
                  <a:schemeClr val="accent4"/>
                </a:solidFill>
              </a:rPr>
              <a:t>State and local governments are under attack. </a:t>
            </a:r>
          </a:p>
          <a:p>
            <a:pPr lvl="1">
              <a:lnSpc>
                <a:spcPct val="110000"/>
              </a:lnSpc>
              <a:buFont typeface="Arial" panose="020B0604020202020204" pitchFamily="34" charset="0"/>
              <a:buChar char="•"/>
            </a:pPr>
            <a:r>
              <a:rPr lang="en-US">
                <a:solidFill>
                  <a:schemeClr val="tx1"/>
                </a:solidFill>
              </a:rPr>
              <a:t>Self-attestation check box for cybersecurity compliance is </a:t>
            </a:r>
            <a:r>
              <a:rPr lang="en-US" u="sng">
                <a:solidFill>
                  <a:schemeClr val="tx1"/>
                </a:solidFill>
              </a:rPr>
              <a:t>not</a:t>
            </a:r>
            <a:r>
              <a:rPr lang="en-US">
                <a:solidFill>
                  <a:schemeClr val="tx1"/>
                </a:solidFill>
              </a:rPr>
              <a:t> sufficient any longer for state and local governments.</a:t>
            </a:r>
          </a:p>
          <a:p>
            <a:pPr lvl="1">
              <a:lnSpc>
                <a:spcPct val="110000"/>
              </a:lnSpc>
              <a:buFont typeface="Arial" panose="020B0604020202020204" pitchFamily="34" charset="0"/>
              <a:buChar char="•"/>
            </a:pPr>
            <a:r>
              <a:rPr lang="en-US">
                <a:solidFill>
                  <a:schemeClr val="tx1"/>
                </a:solidFill>
              </a:rPr>
              <a:t>To better manage third party risk, state and local governments want proof of compliance. </a:t>
            </a:r>
          </a:p>
          <a:p>
            <a:pPr lvl="1">
              <a:lnSpc>
                <a:spcPct val="110000"/>
              </a:lnSpc>
              <a:buFont typeface="Arial" panose="020B0604020202020204" pitchFamily="34" charset="0"/>
              <a:buChar char="•"/>
            </a:pPr>
            <a:r>
              <a:rPr lang="en-US">
                <a:solidFill>
                  <a:schemeClr val="tx1"/>
                </a:solidFill>
              </a:rPr>
              <a:t>StateRAMP provides centralized and standardized validation and continuous monitoring of security to verify once and serve many. </a:t>
            </a:r>
          </a:p>
          <a:p>
            <a:pPr lvl="1">
              <a:lnSpc>
                <a:spcPct val="110000"/>
              </a:lnSpc>
              <a:buFont typeface="Arial" panose="020B0604020202020204" pitchFamily="34" charset="0"/>
              <a:buChar char="•"/>
            </a:pPr>
            <a:r>
              <a:rPr lang="en-US">
                <a:solidFill>
                  <a:schemeClr val="tx1"/>
                </a:solidFill>
              </a:rPr>
              <a:t>Rather than provide documentation to 50 states and countless local governments, vendors can provide validation of compliance through one secure portal with StateRAMP. </a:t>
            </a:r>
          </a:p>
          <a:p>
            <a:pPr marL="201168" lvl="1" indent="0">
              <a:lnSpc>
                <a:spcPct val="110000"/>
              </a:lnSpc>
              <a:buNone/>
            </a:pPr>
            <a:endParaRPr lang="en-US"/>
          </a:p>
          <a:p>
            <a:pPr marL="201168" lvl="1" indent="0">
              <a:lnSpc>
                <a:spcPct val="110000"/>
              </a:lnSpc>
              <a:buNone/>
            </a:pPr>
            <a:r>
              <a:rPr lang="en-US" b="1">
                <a:solidFill>
                  <a:schemeClr val="accent4"/>
                </a:solidFill>
              </a:rPr>
              <a:t>Outcomes</a:t>
            </a:r>
            <a:r>
              <a:rPr lang="en-US">
                <a:solidFill>
                  <a:schemeClr val="accent4"/>
                </a:solidFill>
              </a:rPr>
              <a:t>: </a:t>
            </a:r>
            <a:r>
              <a:rPr lang="en-US">
                <a:solidFill>
                  <a:schemeClr val="tx1"/>
                </a:solidFill>
              </a:rPr>
              <a:t>standardized approach, consistency in solicitations, fewer one-off procurement requirements, reduced friction in contracting, and improved security for providers, governments and those they serve.</a:t>
            </a:r>
          </a:p>
        </p:txBody>
      </p:sp>
    </p:spTree>
    <p:extLst>
      <p:ext uri="{BB962C8B-B14F-4D97-AF65-F5344CB8AC3E}">
        <p14:creationId xmlns:p14="http://schemas.microsoft.com/office/powerpoint/2010/main" val="3111373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7DFC4757-C691-4925-920A-DD9DF2FC7160}"/>
              </a:ext>
            </a:extLst>
          </p:cNvPr>
          <p:cNvSpPr>
            <a:spLocks noGrp="1"/>
          </p:cNvSpPr>
          <p:nvPr>
            <p:ph idx="1"/>
          </p:nvPr>
        </p:nvSpPr>
        <p:spPr>
          <a:xfrm>
            <a:off x="1082040" y="1897190"/>
            <a:ext cx="10027920" cy="1696678"/>
          </a:xfrm>
        </p:spPr>
        <p:txBody>
          <a:bodyPr>
            <a:normAutofit/>
          </a:bodyPr>
          <a:lstStyle/>
          <a:p>
            <a:pPr>
              <a:lnSpc>
                <a:spcPct val="150000"/>
              </a:lnSpc>
            </a:pPr>
            <a:r>
              <a:rPr lang="en-US" sz="2400"/>
              <a:t>The goal is to create a </a:t>
            </a:r>
            <a:r>
              <a:rPr lang="en-US" sz="2400" b="1"/>
              <a:t>framework </a:t>
            </a:r>
            <a:r>
              <a:rPr lang="en-US" sz="2400"/>
              <a:t>for continuous improvement in cybersecurity for state &amp; local governments, providers, and the constituents they serve.</a:t>
            </a:r>
          </a:p>
          <a:p>
            <a:pPr>
              <a:lnSpc>
                <a:spcPct val="150000"/>
              </a:lnSpc>
            </a:pPr>
            <a:endParaRPr lang="en-US" sz="2400"/>
          </a:p>
        </p:txBody>
      </p:sp>
      <p:sp>
        <p:nvSpPr>
          <p:cNvPr id="15" name="TextBox 14">
            <a:extLst>
              <a:ext uri="{FF2B5EF4-FFF2-40B4-BE49-F238E27FC236}">
                <a16:creationId xmlns:a16="http://schemas.microsoft.com/office/drawing/2014/main" id="{0574F3C3-EFA0-49B3-AB39-9F69B03E045D}"/>
              </a:ext>
            </a:extLst>
          </p:cNvPr>
          <p:cNvSpPr txBox="1"/>
          <p:nvPr/>
        </p:nvSpPr>
        <p:spPr>
          <a:xfrm>
            <a:off x="6205090" y="3964854"/>
            <a:ext cx="5285130" cy="1297535"/>
          </a:xfrm>
          <a:prstGeom prst="rect">
            <a:avLst/>
          </a:prstGeom>
          <a:noFill/>
        </p:spPr>
        <p:txBody>
          <a:bodyPr wrap="square">
            <a:spAutoFit/>
          </a:bodyPr>
          <a:lstStyle/>
          <a:p>
            <a:pPr marL="285750" marR="0" lvl="0" indent="-285750" algn="l" defTabSz="457200" rtl="0" eaLnBrk="1" fontAlgn="auto" latinLnBrk="0" hangingPunct="1">
              <a:lnSpc>
                <a:spcPct val="17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Path for Procurement to Verify Controls Required</a:t>
            </a:r>
          </a:p>
          <a:p>
            <a:pPr marL="285750" marR="0" lvl="0" indent="-285750" algn="l" defTabSz="457200" rtl="0" eaLnBrk="1" fontAlgn="auto" latinLnBrk="0" hangingPunct="1">
              <a:lnSpc>
                <a:spcPct val="17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Ongoing Commitment to Education &amp; Best Practices</a:t>
            </a:r>
          </a:p>
          <a:p>
            <a:pPr marL="285750" marR="0" lvl="0" indent="-285750" algn="l" defTabSz="457200" rtl="0" eaLnBrk="1" fontAlgn="auto" latinLnBrk="0" hangingPunct="1">
              <a:lnSpc>
                <a:spcPct val="170000"/>
              </a:lnSpc>
              <a:spcBef>
                <a:spcPts val="0"/>
              </a:spcBef>
              <a:spcAft>
                <a:spcPts val="0"/>
              </a:spcAft>
              <a:buClrTx/>
              <a:buSzTx/>
              <a:buFont typeface="Arial" panose="020B0604020202020204" pitchFamily="34" charset="0"/>
              <a:buChar char="•"/>
              <a:tabLst/>
              <a:defRPr/>
            </a:pPr>
            <a:r>
              <a:rPr lang="en-US" sz="1600">
                <a:solidFill>
                  <a:prstClr val="black"/>
                </a:solidFill>
                <a:latin typeface="Calibri" panose="020F0502020204030204"/>
              </a:rPr>
              <a:t>Government</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-Led Governance &amp; Collaboration</a:t>
            </a:r>
          </a:p>
        </p:txBody>
      </p:sp>
      <p:sp>
        <p:nvSpPr>
          <p:cNvPr id="17" name="TextBox 16">
            <a:extLst>
              <a:ext uri="{FF2B5EF4-FFF2-40B4-BE49-F238E27FC236}">
                <a16:creationId xmlns:a16="http://schemas.microsoft.com/office/drawing/2014/main" id="{8084C994-BF79-4D00-92E9-94BBA73C70C4}"/>
              </a:ext>
            </a:extLst>
          </p:cNvPr>
          <p:cNvSpPr txBox="1"/>
          <p:nvPr/>
        </p:nvSpPr>
        <p:spPr>
          <a:xfrm>
            <a:off x="1285340" y="3964853"/>
            <a:ext cx="6365288" cy="1297535"/>
          </a:xfrm>
          <a:prstGeom prst="rect">
            <a:avLst/>
          </a:prstGeom>
          <a:noFill/>
        </p:spPr>
        <p:txBody>
          <a:bodyPr wrap="square">
            <a:spAutoFit/>
          </a:bodyPr>
          <a:lstStyle/>
          <a:p>
            <a:pPr marL="285750" marR="0" lvl="0" indent="-285750" algn="l" defTabSz="457200" rtl="0" eaLnBrk="1" fontAlgn="auto" latinLnBrk="0" hangingPunct="1">
              <a:lnSpc>
                <a:spcPct val="17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Shared Services Model for SLED</a:t>
            </a:r>
          </a:p>
          <a:p>
            <a:pPr marL="285750" marR="0" lvl="0" indent="-285750" algn="l" defTabSz="457200" rtl="0" eaLnBrk="1" fontAlgn="auto" latinLnBrk="0" hangingPunct="1">
              <a:lnSpc>
                <a:spcPct val="17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“Verify Once, Use Many” Approach for Providers</a:t>
            </a:r>
          </a:p>
          <a:p>
            <a:pPr marL="285750" marR="0" lvl="0" indent="-285750" algn="l" defTabSz="457200" rtl="0" eaLnBrk="1" fontAlgn="auto" latinLnBrk="0" hangingPunct="1">
              <a:lnSpc>
                <a:spcPct val="17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Centralized Resources for SLED &amp; Providers</a:t>
            </a:r>
          </a:p>
        </p:txBody>
      </p:sp>
      <p:sp>
        <p:nvSpPr>
          <p:cNvPr id="4" name="TextBox 3">
            <a:extLst>
              <a:ext uri="{FF2B5EF4-FFF2-40B4-BE49-F238E27FC236}">
                <a16:creationId xmlns:a16="http://schemas.microsoft.com/office/drawing/2014/main" id="{06E623EA-1650-4E65-AE5A-001F9696BB98}"/>
              </a:ext>
            </a:extLst>
          </p:cNvPr>
          <p:cNvSpPr txBox="1"/>
          <p:nvPr/>
        </p:nvSpPr>
        <p:spPr>
          <a:xfrm>
            <a:off x="1735881" y="6004358"/>
            <a:ext cx="9133726"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Risk and Authorization Management Program (RAMP)</a:t>
            </a:r>
          </a:p>
        </p:txBody>
      </p:sp>
      <p:sp>
        <p:nvSpPr>
          <p:cNvPr id="3" name="Title 1">
            <a:extLst>
              <a:ext uri="{FF2B5EF4-FFF2-40B4-BE49-F238E27FC236}">
                <a16:creationId xmlns:a16="http://schemas.microsoft.com/office/drawing/2014/main" id="{0FB76C05-F09C-24A6-CB54-721F69007774}"/>
              </a:ext>
            </a:extLst>
          </p:cNvPr>
          <p:cNvSpPr>
            <a:spLocks noGrp="1"/>
          </p:cNvSpPr>
          <p:nvPr>
            <p:ph type="title"/>
          </p:nvPr>
        </p:nvSpPr>
        <p:spPr>
          <a:xfrm>
            <a:off x="1175890" y="75447"/>
            <a:ext cx="10058400" cy="1450757"/>
          </a:xfrm>
        </p:spPr>
        <p:txBody>
          <a:bodyPr/>
          <a:lstStyle/>
          <a:p>
            <a:r>
              <a:rPr lang="en-US" b="1" err="1"/>
              <a:t>StateRAMP</a:t>
            </a:r>
            <a:r>
              <a:rPr lang="en-US" b="1"/>
              <a:t>: Addressing Cybersecurity Upstream</a:t>
            </a:r>
          </a:p>
        </p:txBody>
      </p:sp>
    </p:spTree>
    <p:extLst>
      <p:ext uri="{BB962C8B-B14F-4D97-AF65-F5344CB8AC3E}">
        <p14:creationId xmlns:p14="http://schemas.microsoft.com/office/powerpoint/2010/main" val="3653723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5FD0A7E-15DD-4281-9955-380F5389AE9F}"/>
              </a:ext>
            </a:extLst>
          </p:cNvPr>
          <p:cNvSpPr txBox="1">
            <a:spLocks/>
          </p:cNvSpPr>
          <p:nvPr/>
        </p:nvSpPr>
        <p:spPr>
          <a:xfrm>
            <a:off x="2260629" y="1320650"/>
            <a:ext cx="4019148" cy="378361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800"/>
          </a:p>
          <a:p>
            <a:endParaRPr lang="en-US" sz="1800"/>
          </a:p>
          <a:p>
            <a:endParaRPr lang="en-US" sz="1800"/>
          </a:p>
        </p:txBody>
      </p:sp>
      <p:sp>
        <p:nvSpPr>
          <p:cNvPr id="4" name="Title 3">
            <a:extLst>
              <a:ext uri="{FF2B5EF4-FFF2-40B4-BE49-F238E27FC236}">
                <a16:creationId xmlns:a16="http://schemas.microsoft.com/office/drawing/2014/main" id="{D0ACE5B9-C2CA-4225-849A-ED2501DD9359}"/>
              </a:ext>
            </a:extLst>
          </p:cNvPr>
          <p:cNvSpPr>
            <a:spLocks noGrp="1"/>
          </p:cNvSpPr>
          <p:nvPr>
            <p:ph type="title"/>
          </p:nvPr>
        </p:nvSpPr>
        <p:spPr>
          <a:xfrm>
            <a:off x="1109844" y="177245"/>
            <a:ext cx="5952214" cy="1325563"/>
          </a:xfrm>
        </p:spPr>
        <p:txBody>
          <a:bodyPr>
            <a:normAutofit/>
          </a:bodyPr>
          <a:lstStyle/>
          <a:p>
            <a:pPr algn="l"/>
            <a:r>
              <a:rPr lang="en-US" b="1" dirty="0"/>
              <a:t>Security Framework</a:t>
            </a:r>
          </a:p>
        </p:txBody>
      </p:sp>
      <p:sp>
        <p:nvSpPr>
          <p:cNvPr id="5" name="Content Placeholder 4">
            <a:extLst>
              <a:ext uri="{FF2B5EF4-FFF2-40B4-BE49-F238E27FC236}">
                <a16:creationId xmlns:a16="http://schemas.microsoft.com/office/drawing/2014/main" id="{D7235A86-8061-46B5-BABD-1BA0AAD30FF2}"/>
              </a:ext>
            </a:extLst>
          </p:cNvPr>
          <p:cNvSpPr>
            <a:spLocks noGrp="1"/>
          </p:cNvSpPr>
          <p:nvPr>
            <p:ph idx="1"/>
          </p:nvPr>
        </p:nvSpPr>
        <p:spPr>
          <a:xfrm>
            <a:off x="1109844" y="1697754"/>
            <a:ext cx="5402637" cy="5065720"/>
          </a:xfrm>
        </p:spPr>
        <p:txBody>
          <a:bodyPr>
            <a:normAutofit/>
          </a:bodyPr>
          <a:lstStyle/>
          <a:p>
            <a:pPr>
              <a:spcBef>
                <a:spcPts val="1200"/>
              </a:spcBef>
            </a:pPr>
            <a:r>
              <a:rPr lang="en-US" sz="1600" dirty="0">
                <a:solidFill>
                  <a:schemeClr val="tx1"/>
                </a:solidFill>
              </a:rPr>
              <a:t>Governance committees adopt policies that define:</a:t>
            </a:r>
          </a:p>
          <a:p>
            <a:pPr lvl="1">
              <a:spcBef>
                <a:spcPts val="1200"/>
              </a:spcBef>
            </a:pPr>
            <a:r>
              <a:rPr lang="en-US" sz="1400" dirty="0">
                <a:solidFill>
                  <a:schemeClr val="tx1"/>
                </a:solidFill>
              </a:rPr>
              <a:t>Baseline minimums standards</a:t>
            </a:r>
          </a:p>
          <a:p>
            <a:pPr lvl="1">
              <a:spcBef>
                <a:spcPts val="1200"/>
              </a:spcBef>
            </a:pPr>
            <a:r>
              <a:rPr lang="en-US" sz="1400" dirty="0">
                <a:solidFill>
                  <a:schemeClr val="tx1"/>
                </a:solidFill>
              </a:rPr>
              <a:t>Process for StateRAMP verification</a:t>
            </a:r>
          </a:p>
          <a:p>
            <a:pPr>
              <a:spcBef>
                <a:spcPts val="1200"/>
              </a:spcBef>
            </a:pPr>
            <a:r>
              <a:rPr lang="en-US" sz="1600" dirty="0">
                <a:solidFill>
                  <a:schemeClr val="tx1"/>
                </a:solidFill>
              </a:rPr>
              <a:t>StateRAMP baseline requirements built on NIST 800-53 Rev. 4</a:t>
            </a:r>
          </a:p>
          <a:p>
            <a:pPr lvl="1">
              <a:spcBef>
                <a:spcPts val="1200"/>
              </a:spcBef>
            </a:pPr>
            <a:r>
              <a:rPr lang="en-US" sz="1400" dirty="0">
                <a:solidFill>
                  <a:schemeClr val="tx1"/>
                </a:solidFill>
              </a:rPr>
              <a:t>Transition to Rev. 5 in 2023/2024</a:t>
            </a:r>
          </a:p>
          <a:p>
            <a:pPr lvl="1">
              <a:spcBef>
                <a:spcPts val="1200"/>
              </a:spcBef>
            </a:pPr>
            <a:r>
              <a:rPr lang="en-US" sz="1400" dirty="0">
                <a:solidFill>
                  <a:schemeClr val="tx1"/>
                </a:solidFill>
              </a:rPr>
              <a:t>Goal to map to other regulatory frameworks</a:t>
            </a:r>
          </a:p>
          <a:p>
            <a:pPr lvl="2">
              <a:spcBef>
                <a:spcPts val="1200"/>
              </a:spcBef>
            </a:pPr>
            <a:r>
              <a:rPr lang="en-US" dirty="0">
                <a:solidFill>
                  <a:schemeClr val="tx1"/>
                </a:solidFill>
              </a:rPr>
              <a:t>CJIS, MARSE/MMIS/HIPAA and more</a:t>
            </a:r>
          </a:p>
          <a:p>
            <a:pPr marL="55563" lvl="1" indent="0">
              <a:spcBef>
                <a:spcPts val="1200"/>
              </a:spcBef>
              <a:buNone/>
            </a:pPr>
            <a:r>
              <a:rPr lang="en-US" sz="1600" dirty="0">
                <a:solidFill>
                  <a:schemeClr val="tx1"/>
                </a:solidFill>
              </a:rPr>
              <a:t>StateRAMP process and policies built on NIST 800-161</a:t>
            </a:r>
          </a:p>
          <a:p>
            <a:pPr>
              <a:spcBef>
                <a:spcPts val="1200"/>
              </a:spcBef>
            </a:pPr>
            <a:r>
              <a:rPr lang="en-US" sz="1600" dirty="0">
                <a:solidFill>
                  <a:schemeClr val="tx1"/>
                </a:solidFill>
              </a:rPr>
              <a:t>Find policies, templates and resources online</a:t>
            </a:r>
          </a:p>
          <a:p>
            <a:pPr lvl="1">
              <a:spcBef>
                <a:spcPts val="1200"/>
              </a:spcBef>
            </a:pPr>
            <a:r>
              <a:rPr lang="en-US" sz="1600" dirty="0">
                <a:solidFill>
                  <a:srgbClr val="159DA1"/>
                </a:solidFill>
                <a:hlinkClick r:id="rId3">
                  <a:extLst>
                    <a:ext uri="{A12FA001-AC4F-418D-AE19-62706E023703}">
                      <ahyp:hlinkClr xmlns:ahyp="http://schemas.microsoft.com/office/drawing/2018/hyperlinkcolor" val="tx"/>
                    </a:ext>
                  </a:extLst>
                </a:hlinkClick>
              </a:rPr>
              <a:t>www.stateramp.org/templates-resources</a:t>
            </a:r>
            <a:r>
              <a:rPr lang="en-US" sz="1600" dirty="0">
                <a:solidFill>
                  <a:srgbClr val="159DA1"/>
                </a:solidFill>
              </a:rPr>
              <a:t>   </a:t>
            </a:r>
          </a:p>
          <a:p>
            <a:pPr lvl="1">
              <a:spcBef>
                <a:spcPts val="1200"/>
              </a:spcBef>
            </a:pPr>
            <a:endParaRPr lang="en-US" sz="1400" dirty="0">
              <a:solidFill>
                <a:schemeClr val="tx1"/>
              </a:solidFill>
            </a:endParaRPr>
          </a:p>
          <a:p>
            <a:pPr lvl="1">
              <a:spcBef>
                <a:spcPts val="1200"/>
              </a:spcBef>
            </a:pPr>
            <a:endParaRPr lang="en-US" sz="1400" dirty="0">
              <a:solidFill>
                <a:schemeClr val="tx1"/>
              </a:solidFill>
            </a:endParaRPr>
          </a:p>
        </p:txBody>
      </p:sp>
      <p:grpSp>
        <p:nvGrpSpPr>
          <p:cNvPr id="13" name="Group 12">
            <a:extLst>
              <a:ext uri="{FF2B5EF4-FFF2-40B4-BE49-F238E27FC236}">
                <a16:creationId xmlns:a16="http://schemas.microsoft.com/office/drawing/2014/main" id="{1A926042-E9F6-4E6B-911F-B5DA791B8A2E}"/>
              </a:ext>
            </a:extLst>
          </p:cNvPr>
          <p:cNvGrpSpPr/>
          <p:nvPr/>
        </p:nvGrpSpPr>
        <p:grpSpPr>
          <a:xfrm>
            <a:off x="6633504" y="55742"/>
            <a:ext cx="5508592" cy="6144473"/>
            <a:chOff x="5963921" y="107314"/>
            <a:chExt cx="6096000" cy="6210292"/>
          </a:xfrm>
        </p:grpSpPr>
        <p:pic>
          <p:nvPicPr>
            <p:cNvPr id="9" name="Picture 8">
              <a:extLst>
                <a:ext uri="{FF2B5EF4-FFF2-40B4-BE49-F238E27FC236}">
                  <a16:creationId xmlns:a16="http://schemas.microsoft.com/office/drawing/2014/main" id="{3693BB4F-D370-446E-B605-2B510EED2FC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544130" y="107314"/>
              <a:ext cx="4935582" cy="4996956"/>
            </a:xfrm>
            <a:prstGeom prst="rect">
              <a:avLst/>
            </a:prstGeom>
          </p:spPr>
        </p:pic>
        <p:pic>
          <p:nvPicPr>
            <p:cNvPr id="11" name="Picture 10">
              <a:extLst>
                <a:ext uri="{FF2B5EF4-FFF2-40B4-BE49-F238E27FC236}">
                  <a16:creationId xmlns:a16="http://schemas.microsoft.com/office/drawing/2014/main" id="{9AB03CEA-CFFA-45B6-ACA9-543877BB2C5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963921" y="2440971"/>
              <a:ext cx="6096000" cy="3876635"/>
            </a:xfrm>
            <a:prstGeom prst="rect">
              <a:avLst/>
            </a:prstGeom>
          </p:spPr>
        </p:pic>
      </p:grpSp>
      <p:sp>
        <p:nvSpPr>
          <p:cNvPr id="12" name="Rectangle 11">
            <a:extLst>
              <a:ext uri="{FF2B5EF4-FFF2-40B4-BE49-F238E27FC236}">
                <a16:creationId xmlns:a16="http://schemas.microsoft.com/office/drawing/2014/main" id="{5A6E0A1B-22FB-43A8-A3A5-403965EF077B}"/>
              </a:ext>
            </a:extLst>
          </p:cNvPr>
          <p:cNvSpPr/>
          <p:nvPr/>
        </p:nvSpPr>
        <p:spPr>
          <a:xfrm>
            <a:off x="6400800" y="-61646"/>
            <a:ext cx="5322013" cy="6379251"/>
          </a:xfrm>
          <a:prstGeom prst="rect">
            <a:avLst/>
          </a:prstGeom>
          <a:noFill/>
          <a:ln>
            <a:solidFill>
              <a:srgbClr val="E3E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0993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F40F9-03D0-79B2-8D19-B5BED18EE365}"/>
              </a:ext>
            </a:extLst>
          </p:cNvPr>
          <p:cNvSpPr>
            <a:spLocks noGrp="1"/>
          </p:cNvSpPr>
          <p:nvPr>
            <p:ph type="title"/>
          </p:nvPr>
        </p:nvSpPr>
        <p:spPr/>
        <p:txBody>
          <a:bodyPr>
            <a:normAutofit/>
          </a:bodyPr>
          <a:lstStyle/>
          <a:p>
            <a:r>
              <a:rPr lang="en-US" sz="4400" b="1"/>
              <a:t>StateRAMP Members</a:t>
            </a:r>
          </a:p>
        </p:txBody>
      </p:sp>
      <p:pic>
        <p:nvPicPr>
          <p:cNvPr id="3" name="Picture 2">
            <a:extLst>
              <a:ext uri="{FF2B5EF4-FFF2-40B4-BE49-F238E27FC236}">
                <a16:creationId xmlns:a16="http://schemas.microsoft.com/office/drawing/2014/main" id="{0B682E82-39BA-D461-6F2A-0AA241F02B56}"/>
              </a:ext>
            </a:extLst>
          </p:cNvPr>
          <p:cNvPicPr>
            <a:picLocks noChangeAspect="1"/>
          </p:cNvPicPr>
          <p:nvPr/>
        </p:nvPicPr>
        <p:blipFill rotWithShape="1">
          <a:blip r:embed="rId3"/>
          <a:srcRect t="13694" b="26033"/>
          <a:stretch/>
        </p:blipFill>
        <p:spPr>
          <a:xfrm>
            <a:off x="926253" y="1821180"/>
            <a:ext cx="10553316" cy="3634740"/>
          </a:xfrm>
          <a:prstGeom prst="rect">
            <a:avLst/>
          </a:prstGeom>
        </p:spPr>
      </p:pic>
    </p:spTree>
    <p:extLst>
      <p:ext uri="{BB962C8B-B14F-4D97-AF65-F5344CB8AC3E}">
        <p14:creationId xmlns:p14="http://schemas.microsoft.com/office/powerpoint/2010/main" val="3700784110"/>
      </p:ext>
    </p:extLst>
  </p:cSld>
  <p:clrMapOvr>
    <a:masterClrMapping/>
  </p:clrMapOvr>
</p:sld>
</file>

<file path=ppt/theme/theme1.xml><?xml version="1.0" encoding="utf-8"?>
<a:theme xmlns:a="http://schemas.openxmlformats.org/drawingml/2006/main" name="Retrospect">
  <a:themeElements>
    <a:clrScheme name="StateRAMP Branding">
      <a:dk1>
        <a:srgbClr val="0C152C"/>
      </a:dk1>
      <a:lt1>
        <a:srgbClr val="FFFFFF"/>
      </a:lt1>
      <a:dk2>
        <a:srgbClr val="173C54"/>
      </a:dk2>
      <a:lt2>
        <a:srgbClr val="E7E6E6"/>
      </a:lt2>
      <a:accent1>
        <a:srgbClr val="0D183F"/>
      </a:accent1>
      <a:accent2>
        <a:srgbClr val="1F4D73"/>
      </a:accent2>
      <a:accent3>
        <a:srgbClr val="7B909B"/>
      </a:accent3>
      <a:accent4>
        <a:srgbClr val="6CC1BF"/>
      </a:accent4>
      <a:accent5>
        <a:srgbClr val="DCE0E0"/>
      </a:accent5>
      <a:accent6>
        <a:srgbClr val="599E99"/>
      </a:accent6>
      <a:hlink>
        <a:srgbClr val="173C54"/>
      </a:hlink>
      <a:folHlink>
        <a:srgbClr val="954F7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Retrospect">
  <a:themeElements>
    <a:clrScheme name="StateRAMP Branding">
      <a:dk1>
        <a:srgbClr val="0C152C"/>
      </a:dk1>
      <a:lt1>
        <a:srgbClr val="FFFFFF"/>
      </a:lt1>
      <a:dk2>
        <a:srgbClr val="173C54"/>
      </a:dk2>
      <a:lt2>
        <a:srgbClr val="E7E6E6"/>
      </a:lt2>
      <a:accent1>
        <a:srgbClr val="0D183F"/>
      </a:accent1>
      <a:accent2>
        <a:srgbClr val="1F4D73"/>
      </a:accent2>
      <a:accent3>
        <a:srgbClr val="7B909B"/>
      </a:accent3>
      <a:accent4>
        <a:srgbClr val="6CC1BF"/>
      </a:accent4>
      <a:accent5>
        <a:srgbClr val="DCE0E0"/>
      </a:accent5>
      <a:accent6>
        <a:srgbClr val="599E99"/>
      </a:accent6>
      <a:hlink>
        <a:srgbClr val="173C54"/>
      </a:hlink>
      <a:folHlink>
        <a:srgbClr val="954F7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cf0f3822-ced3-4bda-81bd-3cb06028b070">
      <UserInfo>
        <DisplayName>Matthew Stout</DisplayName>
        <AccountId>6</AccountId>
        <AccountType/>
      </UserInfo>
    </SharedWithUsers>
    <lcf76f155ced4ddcb4097134ff3c332f xmlns="040871e7-0fbb-4834-bc68-3ff0cf3ad658">
      <Terms xmlns="http://schemas.microsoft.com/office/infopath/2007/PartnerControls"/>
    </lcf76f155ced4ddcb4097134ff3c332f>
    <TaxCatchAll xmlns="cf0f3822-ced3-4bda-81bd-3cb06028b07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A36A445804F0F4ABFF0EF45FA710FED" ma:contentTypeVersion="24" ma:contentTypeDescription="Create a new document." ma:contentTypeScope="" ma:versionID="d2f5fed237d3b56baab7e31e671bcd45">
  <xsd:schema xmlns:xsd="http://www.w3.org/2001/XMLSchema" xmlns:xs="http://www.w3.org/2001/XMLSchema" xmlns:p="http://schemas.microsoft.com/office/2006/metadata/properties" xmlns:ns2="040871e7-0fbb-4834-bc68-3ff0cf3ad658" xmlns:ns3="cf0f3822-ced3-4bda-81bd-3cb06028b070" targetNamespace="http://schemas.microsoft.com/office/2006/metadata/properties" ma:root="true" ma:fieldsID="2f1f0f395c73ce203781e9c73e263e0c" ns2:_="" ns3:_="">
    <xsd:import namespace="040871e7-0fbb-4834-bc68-3ff0cf3ad658"/>
    <xsd:import namespace="cf0f3822-ced3-4bda-81bd-3cb06028b07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0871e7-0fbb-4834-bc68-3ff0cf3ad658" elementFormDefault="qualified">
    <xsd:import namespace="http://schemas.microsoft.com/office/2006/documentManagement/types"/>
    <xsd:import namespace="http://schemas.microsoft.com/office/infopath/2007/PartnerControls"/>
    <xsd:element name="MediaServiceMetadata" ma:index="7" nillable="true" ma:displayName="MediaServiceMetadata" ma:hidden="true" ma:internalName="MediaServiceMetadata" ma:readOnly="true">
      <xsd:simpleType>
        <xsd:restriction base="dms:Note"/>
      </xsd:simpleType>
    </xsd:element>
    <xsd:element name="MediaServiceFastMetadata" ma:index="8" nillable="true" ma:displayName="MediaServiceFastMetadata" ma:hidden="true" ma:internalName="MediaServiceFastMetadata" ma:readOnly="true">
      <xsd:simpleType>
        <xsd:restriction base="dms:Note"/>
      </xsd:simpleType>
    </xsd:element>
    <xsd:element name="MediaServiceAutoKeyPoints" ma:index="9" nillable="true" ma:displayName="MediaServiceAutoKeyPoints" ma:hidden="true" ma:internalName="MediaServiceAutoKeyPoints" ma:readOnly="true">
      <xsd:simpleType>
        <xsd:restriction base="dms:Note"/>
      </xsd:simpleType>
    </xsd:element>
    <xsd:element name="MediaServiceKeyPoints" ma:index="10" nillable="true" ma:displayName="KeyPoints" ma:hidden="true" ma:internalName="MediaServiceKeyPoints" ma:readOnly="true">
      <xsd:simpleType>
        <xsd:restriction base="dms:Note"/>
      </xsd:simpleType>
    </xsd:element>
    <xsd:element name="MediaServiceAutoTags" ma:index="13" nillable="true" ma:displayName="Tags" ma:hidden="true" ma:internalName="MediaServiceAutoTags" ma:readOnly="true">
      <xsd:simpleType>
        <xsd:restriction base="dms:Text"/>
      </xsd:simpleType>
    </xsd:element>
    <xsd:element name="MediaServiceOCR" ma:index="14" nillable="true" ma:displayName="Extracted Text" ma:hidden="true" ma:internalName="MediaServiceOCR" ma:readOnly="true">
      <xsd:simpleType>
        <xsd:restriction base="dms:Note"/>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a67a2ac-2b19-456f-9b7b-6bf7774f6f3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f0f3822-ced3-4bda-81bd-3cb06028b070" elementFormDefault="qualified">
    <xsd:import namespace="http://schemas.microsoft.com/office/2006/documentManagement/types"/>
    <xsd:import namespace="http://schemas.microsoft.com/office/infopath/2007/PartnerControls"/>
    <xsd:element name="SharedWithUsers" ma:index="11"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hidden="true" ma:internalName="SharedWithDetails" ma:readOnly="true">
      <xsd:simpleType>
        <xsd:restriction base="dms:Note"/>
      </xsd:simpleType>
    </xsd:element>
    <xsd:element name="TaxCatchAll" ma:index="20" nillable="true" ma:displayName="Taxonomy Catch All Column" ma:hidden="true" ma:list="{9b1de1b9-174a-492d-b7f6-563a2a0d4adc}" ma:internalName="TaxCatchAll" ma:showField="CatchAllData" ma:web="cf0f3822-ced3-4bda-81bd-3cb06028b07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FF5A287-32D1-466F-B4AE-FF52DD0D3B08}">
  <ds:schemaRefs>
    <ds:schemaRef ds:uri="http://schemas.microsoft.com/office/infopath/2007/PartnerControls"/>
    <ds:schemaRef ds:uri="http://purl.org/dc/elements/1.1/"/>
    <ds:schemaRef ds:uri="040871e7-0fbb-4834-bc68-3ff0cf3ad658"/>
    <ds:schemaRef ds:uri="http://purl.org/dc/terms/"/>
    <ds:schemaRef ds:uri="http://schemas.microsoft.com/office/2006/documentManagement/types"/>
    <ds:schemaRef ds:uri="cf0f3822-ced3-4bda-81bd-3cb06028b070"/>
    <ds:schemaRef ds:uri="http://schemas.microsoft.com/office/2006/metadata/properti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44734684-C2EA-43A3-906F-F2AEAFB67E46}">
  <ds:schemaRefs>
    <ds:schemaRef ds:uri="http://schemas.microsoft.com/sharepoint/v3/contenttype/forms"/>
  </ds:schemaRefs>
</ds:datastoreItem>
</file>

<file path=customXml/itemProps3.xml><?xml version="1.0" encoding="utf-8"?>
<ds:datastoreItem xmlns:ds="http://schemas.openxmlformats.org/officeDocument/2006/customXml" ds:itemID="{BF8FC1DD-66C8-4989-8FD8-B693E0A123F7}"/>
</file>

<file path=docProps/app.xml><?xml version="1.0" encoding="utf-8"?>
<Properties xmlns="http://schemas.openxmlformats.org/officeDocument/2006/extended-properties" xmlns:vt="http://schemas.openxmlformats.org/officeDocument/2006/docPropsVTypes">
  <TotalTime>3075</TotalTime>
  <Words>1616</Words>
  <Application>Microsoft Office PowerPoint</Application>
  <PresentationFormat>Widescreen</PresentationFormat>
  <Paragraphs>218</Paragraphs>
  <Slides>26</Slides>
  <Notes>16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26</vt:i4>
      </vt:variant>
    </vt:vector>
  </HeadingPairs>
  <TitlesOfParts>
    <vt:vector size="33" baseType="lpstr">
      <vt:lpstr>Arial</vt:lpstr>
      <vt:lpstr>Calibri</vt:lpstr>
      <vt:lpstr>Calibri Light</vt:lpstr>
      <vt:lpstr>Symbol</vt:lpstr>
      <vt:lpstr>Times New Roman</vt:lpstr>
      <vt:lpstr>Retrospect</vt:lpstr>
      <vt:lpstr>Retrospect</vt:lpstr>
      <vt:lpstr>PowerPoint Presentation</vt:lpstr>
      <vt:lpstr>Table of Contents</vt:lpstr>
      <vt:lpstr>Purpose </vt:lpstr>
      <vt:lpstr>What is StateRAMP?</vt:lpstr>
      <vt:lpstr>PowerPoint Presentation</vt:lpstr>
      <vt:lpstr>StateR(isk) A(uthorization) M(anagement) P(rogram)</vt:lpstr>
      <vt:lpstr>StateRAMP: Addressing Cybersecurity Upstream</vt:lpstr>
      <vt:lpstr>Security Framework</vt:lpstr>
      <vt:lpstr>StateRAMP Members</vt:lpstr>
      <vt:lpstr>How Does StateRAMP Work?</vt:lpstr>
      <vt:lpstr>Terminology</vt:lpstr>
      <vt:lpstr>StateRAMP Overview</vt:lpstr>
      <vt:lpstr>PowerPoint Presentation</vt:lpstr>
      <vt:lpstr>PowerPoint Presentation</vt:lpstr>
      <vt:lpstr>Progressing Security Snapshot Program</vt:lpstr>
      <vt:lpstr>PowerPoint Presentation</vt:lpstr>
      <vt:lpstr>StateRAMP Impact Levels</vt:lpstr>
      <vt:lpstr>Authorized Product List</vt:lpstr>
      <vt:lpstr>Continuous Monitoring  Providers must comply with Continuous Monitoring requirements to maintain status      of Ready, Authorization or Provisional</vt:lpstr>
      <vt:lpstr>StateRAMP: Trust but Verify – Ready &amp; Authorized</vt:lpstr>
      <vt:lpstr>How Do I Get Started?</vt:lpstr>
      <vt:lpstr>Join the Mission </vt:lpstr>
      <vt:lpstr>What is Happening in New Hampshire?</vt:lpstr>
      <vt:lpstr>New Hampshire Adoption</vt:lpstr>
      <vt:lpstr>New Hampshire Program Page</vt:lpstr>
      <vt:lpstr>Questions?  Email info@stateramp.org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Leah McGrath</dc:creator>
  <cp:lastModifiedBy>Stacey Carswell</cp:lastModifiedBy>
  <cp:revision>172</cp:revision>
  <cp:lastPrinted>2023-04-20T20:41:37Z</cp:lastPrinted>
  <dcterms:created xsi:type="dcterms:W3CDTF">2021-01-04T20:17:32Z</dcterms:created>
  <dcterms:modified xsi:type="dcterms:W3CDTF">2024-03-27T13:49:31Z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0x0101004A36A445804F0F4ABFF0EF45FA710FED</vt:lpwstr>
  </property>
  <property fmtid="{D5CDD505-2E9C-101B-9397-08002B2CF9AE}" pid="3" name="MediaServiceImageTags">
    <vt:lpwstr/>
  </property>
</Properties>
</file>